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2"/>
  </p:notesMasterIdLst>
  <p:sldIdLst>
    <p:sldId id="256" r:id="rId2"/>
    <p:sldId id="277" r:id="rId3"/>
    <p:sldId id="281" r:id="rId4"/>
    <p:sldId id="283" r:id="rId5"/>
    <p:sldId id="284" r:id="rId6"/>
    <p:sldId id="285" r:id="rId7"/>
    <p:sldId id="287" r:id="rId8"/>
    <p:sldId id="288" r:id="rId9"/>
    <p:sldId id="290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3390" autoAdjust="0"/>
  </p:normalViewPr>
  <p:slideViewPr>
    <p:cSldViewPr>
      <p:cViewPr>
        <p:scale>
          <a:sx n="76" d="100"/>
          <a:sy n="76" d="100"/>
        </p:scale>
        <p:origin x="-984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33D7521-B23C-464F-8D9B-64BA62044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5044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D4DE2F7-0FDF-4F88-8317-BF88D9D6795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C14CC5D-C956-4179-B69B-DB56230B9CE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BCD142C6-EA41-40D2-BA02-6D2166A3BF96}" type="slidenum">
              <a:rPr lang="en-US" altLang="en-US" sz="1200">
                <a:latin typeface="Arial" charset="0"/>
              </a:rPr>
              <a:pPr algn="r"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726CAB-979B-4599-A4DF-0EA73F7218C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48 w 5184"/>
                  <a:gd name="T3" fmla="*/ 3159 h 3159"/>
                  <a:gd name="T4" fmla="*/ 5248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4 w 556"/>
                  <a:gd name="T5" fmla="*/ 3159 h 3159"/>
                  <a:gd name="T6" fmla="*/ 564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5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5 w 251"/>
                <a:gd name="T7" fmla="*/ 12 h 12"/>
                <a:gd name="T8" fmla="*/ 255 w 251"/>
                <a:gd name="T9" fmla="*/ 0 h 12"/>
                <a:gd name="T10" fmla="*/ 255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961 w 251"/>
                <a:gd name="T5" fmla="*/ 12 h 12"/>
                <a:gd name="T6" fmla="*/ 96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8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84 w 4724"/>
                  <a:gd name="T7" fmla="*/ 12 h 12"/>
                  <a:gd name="T8" fmla="*/ 4784 w 4724"/>
                  <a:gd name="T9" fmla="*/ 0 h 12"/>
                  <a:gd name="T10" fmla="*/ 478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640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640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5EAB2-7E50-4DA1-99E4-2BF3AB678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B261E-B376-4673-8345-A35051CE6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AB160-DF39-4416-BE88-10BDC6C6D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7AC44-9AB7-4F50-910A-D2DEA4BA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2DFE2-7231-4B38-BA41-605A13392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926E6-B345-43B1-973B-3D8A4CD9F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2EC7F-ED39-43AA-9871-4192F169C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CB5D6-906A-4E38-898D-1635E2253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9EE3B-4C1C-46B3-8850-12243DA53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17618-1517-4D80-8633-AF613C356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0C6FF-7B0B-45CC-952A-7EF6B0951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48 w 5184"/>
                <a:gd name="T3" fmla="*/ 3159 h 3159"/>
                <a:gd name="T4" fmla="*/ 5248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4 w 556"/>
                <a:gd name="T5" fmla="*/ 3159 h 3159"/>
                <a:gd name="T6" fmla="*/ 564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8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84 w 4724"/>
                  <a:gd name="T7" fmla="*/ 12 h 12"/>
                  <a:gd name="T8" fmla="*/ 4784 w 4724"/>
                  <a:gd name="T9" fmla="*/ 0 h 12"/>
                  <a:gd name="T10" fmla="*/ 478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961 w 251"/>
                  <a:gd name="T5" fmla="*/ 12 h 12"/>
                  <a:gd name="T6" fmla="*/ 96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5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5 w 251"/>
                  <a:gd name="T7" fmla="*/ 12 h 12"/>
                  <a:gd name="T8" fmla="*/ 255 w 251"/>
                  <a:gd name="T9" fmla="*/ 0 h 12"/>
                  <a:gd name="T10" fmla="*/ 255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53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7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7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7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596B083-C887-47C5-A073-E93E6120A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poverenik.r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90600"/>
            <a:ext cx="7315200" cy="1828799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sr-Cyrl-CS" sz="4000" dirty="0" smtClean="0"/>
              <a:t/>
            </a:r>
            <a:br>
              <a:rPr lang="sr-Cyrl-CS" sz="4000" dirty="0" smtClean="0"/>
            </a:br>
            <a:r>
              <a:rPr lang="sr-Cyrl-CS" sz="4000" dirty="0" smtClean="0"/>
              <a:t/>
            </a:r>
            <a:br>
              <a:rPr lang="sr-Cyrl-C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RS" sz="3200" b="0" dirty="0" smtClean="0">
                <a:latin typeface="Times New Roman" pitchFamily="18" charset="0"/>
                <a:cs typeface="Times New Roman" pitchFamily="18" charset="0"/>
              </a:rPr>
              <a:t>TRANSBORDER TRANSFER OF PERSONAL DATA OUT OF THE REPUBLIC OF SERBIA  </a:t>
            </a:r>
            <a:endParaRPr lang="en-US" sz="3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962400"/>
            <a:ext cx="6705600" cy="13716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sr-Cyrl-CS" sz="1000" dirty="0" smtClean="0"/>
          </a:p>
          <a:p>
            <a:pPr algn="r" eaLnBrk="1" hangingPunct="1">
              <a:lnSpc>
                <a:spcPct val="80000"/>
              </a:lnSpc>
              <a:defRPr/>
            </a:pPr>
            <a:endParaRPr lang="sr-Latn-R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eaLnBrk="1" hangingPunct="1">
              <a:lnSpc>
                <a:spcPct val="80000"/>
              </a:lnSpc>
              <a:defRPr/>
            </a:pP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Milica Basta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Senior Adviser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DPA </a:t>
            </a:r>
            <a:r>
              <a:rPr lang="en-GB" sz="1800" dirty="0" smtClean="0">
                <a:effectLst/>
                <a:latin typeface="Times New Roman" pitchFamily="18" charset="0"/>
                <a:cs typeface="Times New Roman" pitchFamily="18" charset="0"/>
              </a:rPr>
              <a:t>Serbia</a:t>
            </a:r>
            <a:r>
              <a:rPr lang="sr-Cyrl-C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 eaLnBrk="1" hangingPunct="1">
              <a:lnSpc>
                <a:spcPct val="80000"/>
              </a:lnSpc>
              <a:defRPr/>
            </a:pPr>
            <a:endParaRPr lang="sr-Cyrl-CS" sz="1600" dirty="0" smtClean="0">
              <a:effectLst/>
            </a:endParaRPr>
          </a:p>
          <a:p>
            <a:pPr algn="r" eaLnBrk="1" hangingPunct="1">
              <a:lnSpc>
                <a:spcPct val="80000"/>
              </a:lnSpc>
              <a:defRPr/>
            </a:pPr>
            <a:endParaRPr lang="sr-Latn-RS" sz="1600" dirty="0" smtClean="0">
              <a:effectLst/>
            </a:endParaRPr>
          </a:p>
          <a:p>
            <a:pPr algn="r" eaLnBrk="1" hangingPunct="1">
              <a:lnSpc>
                <a:spcPct val="80000"/>
              </a:lnSpc>
              <a:defRPr/>
            </a:pPr>
            <a:endParaRPr lang="sr-Latn-RS" sz="1600" dirty="0" smtClean="0">
              <a:effectLst/>
            </a:endParaRPr>
          </a:p>
          <a:p>
            <a:pPr algn="r" eaLnBrk="1" hangingPunct="1">
              <a:lnSpc>
                <a:spcPct val="80000"/>
              </a:lnSpc>
              <a:defRPr/>
            </a:pPr>
            <a:endParaRPr lang="sr-Latn-RS" sz="1600" dirty="0" smtClean="0">
              <a:effectLst/>
            </a:endParaRPr>
          </a:p>
          <a:p>
            <a:pPr algn="r" eaLnBrk="1" hangingPunct="1">
              <a:lnSpc>
                <a:spcPct val="80000"/>
              </a:lnSpc>
              <a:defRPr/>
            </a:pPr>
            <a:endParaRPr lang="sr-Cyrl-CS" sz="16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180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arajevo</a:t>
            </a:r>
            <a:r>
              <a:rPr lang="sr-Cyrl-C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11-12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smtClean="0">
                <a:effectLst/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dirty="0" smtClean="0">
                <a:effectLst/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Latn-R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-533400"/>
            <a:ext cx="7696200" cy="2667000"/>
          </a:xfrm>
        </p:spPr>
        <p:txBody>
          <a:bodyPr/>
          <a:lstStyle/>
          <a:p>
            <a:pPr algn="ctr" eaLnBrk="1" hangingPunct="1">
              <a:defRPr/>
            </a:pPr>
            <a:endParaRPr lang="sr-Cyrl-CS" dirty="0" smtClean="0">
              <a:solidFill>
                <a:schemeClr val="accent1"/>
              </a:solidFill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sr-Cyrl-CS" dirty="0" smtClean="0">
              <a:solidFill>
                <a:schemeClr val="accent1"/>
              </a:solidFill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sr-Cyrl-CS" sz="2400" b="1" dirty="0" smtClean="0">
                <a:solidFill>
                  <a:srgbClr val="FFFFCC"/>
                </a:solidFill>
                <a:latin typeface="Times New Roman" pitchFamily="18" charset="0"/>
              </a:rPr>
              <a:t>  </a:t>
            </a:r>
            <a:r>
              <a:rPr lang="sr-Latn-RS" sz="2400" b="1" dirty="0" smtClean="0">
                <a:solidFill>
                  <a:srgbClr val="FFFFCC"/>
                </a:solidFill>
                <a:latin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FFFF99"/>
                </a:solidFill>
                <a:latin typeface="Times New Roman" pitchFamily="18" charset="0"/>
                <a:cs typeface="Tahoma" pitchFamily="34" charset="0"/>
              </a:rPr>
              <a:t>THANK YOU FOR ATTENTION</a:t>
            </a:r>
            <a:r>
              <a:rPr lang="sr-Latn-RS" sz="2400" b="1" dirty="0" smtClean="0">
                <a:solidFill>
                  <a:srgbClr val="FFFF99"/>
                </a:solidFill>
                <a:cs typeface="Tahoma" pitchFamily="34" charset="0"/>
              </a:rPr>
              <a:t> </a:t>
            </a:r>
            <a:r>
              <a:rPr lang="sr-Cyrl-CS" sz="2400" b="1" dirty="0" smtClean="0">
                <a:solidFill>
                  <a:srgbClr val="FFFF99"/>
                </a:solidFill>
                <a:cs typeface="Tahoma" pitchFamily="34" charset="0"/>
              </a:rPr>
              <a:t>!</a:t>
            </a:r>
            <a:endParaRPr lang="en-US" sz="2400" b="1" dirty="0" smtClean="0">
              <a:solidFill>
                <a:srgbClr val="FFFF99"/>
              </a:solidFill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8600" y="3352800"/>
            <a:ext cx="480060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 information</a:t>
            </a:r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sr-Latn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ru-RU" b="1" dirty="0"/>
          </a:p>
          <a:p>
            <a:pPr>
              <a:defRPr/>
            </a:pPr>
            <a:r>
              <a:rPr lang="en-US" dirty="0" smtClean="0"/>
              <a:t>Commissioner for Information of Public Importance and Personal Data Protection</a:t>
            </a:r>
            <a:endParaRPr lang="ru-RU" dirty="0"/>
          </a:p>
          <a:p>
            <a:pPr>
              <a:defRPr/>
            </a:pPr>
            <a:r>
              <a:rPr lang="sr-Latn-RS" dirty="0" smtClean="0"/>
              <a:t>Bulevar kralja Aleksandra </a:t>
            </a:r>
            <a:r>
              <a:rPr lang="ru-RU" dirty="0" smtClean="0"/>
              <a:t>15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11</a:t>
            </a:r>
            <a:r>
              <a:rPr lang="sr-Latn-RS" dirty="0"/>
              <a:t> </a:t>
            </a:r>
            <a:r>
              <a:rPr lang="ru-RU" dirty="0"/>
              <a:t>000 </a:t>
            </a:r>
            <a:r>
              <a:rPr lang="en-US" dirty="0" smtClean="0"/>
              <a:t>Belgrade</a:t>
            </a: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Serbia</a:t>
            </a:r>
            <a:endParaRPr lang="ru-RU" dirty="0"/>
          </a:p>
          <a:p>
            <a:pPr>
              <a:defRPr/>
            </a:pPr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ru-RU" dirty="0">
                <a:hlinkClick r:id="rId3"/>
              </a:rPr>
              <a:t>office@poverenik.rs</a:t>
            </a: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Telephone</a:t>
            </a:r>
            <a:r>
              <a:rPr lang="ru-RU" dirty="0" smtClean="0"/>
              <a:t>: </a:t>
            </a:r>
            <a:r>
              <a:rPr lang="ru-RU" dirty="0"/>
              <a:t>+381 11 3408 900</a:t>
            </a:r>
            <a:br>
              <a:rPr lang="ru-RU" dirty="0"/>
            </a:br>
            <a:r>
              <a:rPr lang="en-US" dirty="0" smtClean="0"/>
              <a:t>          Fax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+</a:t>
            </a:r>
            <a:r>
              <a:rPr lang="ru-RU" dirty="0"/>
              <a:t>381 11 3343 379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14400" y="228600"/>
            <a:ext cx="7315200" cy="1431925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altLang="en-US" sz="2000" b="0" dirty="0" smtClean="0">
                <a:latin typeface="Tahoma" pitchFamily="34" charset="0"/>
              </a:rPr>
              <a:t/>
            </a:r>
            <a:br>
              <a:rPr lang="en-US" altLang="en-US" sz="2000" b="0" dirty="0" smtClean="0">
                <a:latin typeface="Tahoma" pitchFamily="34" charset="0"/>
              </a:rPr>
            </a:br>
            <a:r>
              <a:rPr lang="en-US" altLang="en-US" sz="2000" b="0" dirty="0" smtClean="0">
                <a:latin typeface="Tahoma" pitchFamily="34" charset="0"/>
              </a:rPr>
              <a:t/>
            </a:r>
            <a:br>
              <a:rPr lang="en-US" altLang="en-US" sz="2000" b="0" dirty="0" smtClean="0">
                <a:latin typeface="Tahoma" pitchFamily="34" charset="0"/>
              </a:rPr>
            </a:br>
            <a:r>
              <a:rPr lang="en-US" altLang="en-US" sz="2000" b="0" dirty="0" smtClean="0">
                <a:latin typeface="Tahoma" pitchFamily="34" charset="0"/>
              </a:rPr>
              <a:t>GENERAL INTRODUCTION</a:t>
            </a:r>
            <a:br>
              <a:rPr lang="en-US" altLang="en-US" sz="2000" b="0" dirty="0" smtClean="0">
                <a:latin typeface="Tahoma" pitchFamily="34" charset="0"/>
              </a:rPr>
            </a:br>
            <a:r>
              <a:rPr lang="sr-Latn-CS" altLang="en-US" sz="2000" b="0" dirty="0" smtClean="0">
                <a:latin typeface="Tahoma" pitchFamily="34" charset="0"/>
              </a:rPr>
              <a:t>DPA in the REPUBLIC OF SERBIA - COMMISSIONER FOR INFORMATION OF PUBLIC IMPORTANCE AND PERSONAL DATA PROTECTION</a:t>
            </a:r>
            <a:br>
              <a:rPr lang="sr-Latn-CS" altLang="en-US" sz="2000" b="0" dirty="0" smtClean="0">
                <a:latin typeface="Tahoma" pitchFamily="34" charset="0"/>
              </a:rPr>
            </a:br>
            <a:endParaRPr lang="en-US" altLang="en-US" sz="2000" b="0" dirty="0" smtClean="0">
              <a:latin typeface="Tahoma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90600" y="1981200"/>
            <a:ext cx="7924800" cy="4419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altLang="en-US" sz="900" dirty="0" smtClean="0">
              <a:latin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Char char="•"/>
              <a:defRPr/>
            </a:pPr>
            <a:r>
              <a:rPr lang="sr-Latn-RS" altLang="en-US" sz="2000" dirty="0" smtClean="0">
                <a:latin typeface="Tahoma" pitchFamily="34" charset="0"/>
              </a:rPr>
              <a:t> Established in 2004</a:t>
            </a:r>
            <a:r>
              <a:rPr lang="en-GB" altLang="en-US" sz="2000" dirty="0" smtClean="0">
                <a:latin typeface="Tahoma" pitchFamily="34" charset="0"/>
              </a:rPr>
              <a:t> - FAI</a:t>
            </a:r>
            <a:endParaRPr lang="en-US" altLang="en-US" sz="2000" dirty="0" smtClean="0">
              <a:latin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sr-Latn-RS" altLang="en-US" sz="2000" dirty="0" smtClean="0">
              <a:latin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altLang="en-US" sz="2000" dirty="0" smtClean="0">
                <a:latin typeface="Tahoma" pitchFamily="34" charset="0"/>
              </a:rPr>
              <a:t> Independent body</a:t>
            </a:r>
            <a:r>
              <a:rPr lang="sr-Latn-RS" altLang="en-US" sz="2000" dirty="0" smtClean="0">
                <a:latin typeface="Tahoma" pitchFamily="34" charset="0"/>
              </a:rPr>
              <a:t> </a:t>
            </a:r>
            <a:endParaRPr lang="en-US" altLang="en-US" sz="2000" dirty="0" smtClean="0">
              <a:latin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Char char="•"/>
              <a:defRPr/>
            </a:pPr>
            <a:endParaRPr lang="en-US" altLang="en-US" sz="2000" dirty="0" smtClean="0">
              <a:latin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altLang="en-US" sz="2000" dirty="0" smtClean="0">
                <a:latin typeface="Tahoma" pitchFamily="34" charset="0"/>
              </a:rPr>
              <a:t> Status regulated by: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 smtClean="0"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GB" altLang="en-US" sz="1400" dirty="0" smtClean="0">
                <a:latin typeface="Tahoma" pitchFamily="34" charset="0"/>
              </a:rPr>
              <a:t> Law on Free Access to Information of Public Importance (</a:t>
            </a:r>
            <a:r>
              <a:rPr lang="en-GB" altLang="en-US" sz="1400" dirty="0" smtClean="0">
                <a:effectLst/>
                <a:latin typeface="Tahoma" pitchFamily="34" charset="0"/>
              </a:rPr>
              <a:t>"Of. Gazette RS" No. 120/04, 54/07, 104/09 and 36/10) and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en-GB" altLang="en-US" sz="1400" dirty="0" smtClean="0">
              <a:effectLst/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GB" altLang="en-US" sz="1400" dirty="0" smtClean="0">
                <a:effectLst/>
                <a:latin typeface="Tahoma" pitchFamily="34" charset="0"/>
              </a:rPr>
              <a:t> Law on Personal Data Protection </a:t>
            </a:r>
            <a:r>
              <a:rPr lang="en-GB" altLang="en-US" sz="1400" dirty="0" smtClean="0">
                <a:latin typeface="Tahoma" pitchFamily="34" charset="0"/>
              </a:rPr>
              <a:t>(</a:t>
            </a:r>
            <a:r>
              <a:rPr lang="en-GB" altLang="en-US" sz="1400" dirty="0" smtClean="0">
                <a:effectLst/>
                <a:latin typeface="Tahoma" pitchFamily="34" charset="0"/>
              </a:rPr>
              <a:t>"Of. Gazette RS" No. </a:t>
            </a:r>
            <a:r>
              <a:rPr lang="en-GB" altLang="en-US" sz="1400" dirty="0" smtClean="0">
                <a:effectLst/>
                <a:latin typeface="Tahoma" pitchFamily="34" charset="0"/>
              </a:rPr>
              <a:t>97/08</a:t>
            </a:r>
            <a:r>
              <a:rPr lang="en-GB" altLang="en-US" sz="1400" dirty="0" smtClean="0">
                <a:effectLst/>
                <a:latin typeface="Tahoma" pitchFamily="34" charset="0"/>
              </a:rPr>
              <a:t>, </a:t>
            </a:r>
            <a:r>
              <a:rPr lang="en-GB" altLang="en-US" sz="1400" dirty="0" smtClean="0">
                <a:effectLst/>
                <a:latin typeface="Tahoma" pitchFamily="34" charset="0"/>
              </a:rPr>
              <a:t>104/09</a:t>
            </a:r>
            <a:r>
              <a:rPr lang="en-GB" altLang="en-US" sz="1400" dirty="0" smtClean="0">
                <a:effectLst/>
                <a:latin typeface="Tahoma" pitchFamily="34" charset="0"/>
              </a:rPr>
              <a:t>, </a:t>
            </a:r>
            <a:r>
              <a:rPr lang="en-GB" altLang="en-US" sz="1400" dirty="0" smtClean="0">
                <a:effectLst/>
                <a:latin typeface="Tahoma" pitchFamily="34" charset="0"/>
              </a:rPr>
              <a:t>68/12 </a:t>
            </a:r>
            <a:r>
              <a:rPr lang="en-GB" altLang="en-US" sz="1400" dirty="0" smtClean="0">
                <a:effectLst/>
                <a:latin typeface="Tahoma" pitchFamily="34" charset="0"/>
              </a:rPr>
              <a:t>and </a:t>
            </a:r>
            <a:r>
              <a:rPr lang="en-GB" altLang="en-US" sz="1400" dirty="0" smtClean="0">
                <a:effectLst/>
                <a:latin typeface="Tahoma" pitchFamily="34" charset="0"/>
              </a:rPr>
              <a:t>107/12</a:t>
            </a:r>
            <a:r>
              <a:rPr lang="en-GB" altLang="en-US" sz="1400" dirty="0" smtClean="0">
                <a:effectLst/>
                <a:latin typeface="Tahoma" pitchFamily="34" charset="0"/>
              </a:rPr>
              <a:t>)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1400" dirty="0" smtClean="0">
              <a:effectLst/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altLang="en-US" sz="2000" dirty="0" smtClean="0">
                <a:effectLst/>
                <a:latin typeface="Tahoma" pitchFamily="34" charset="0"/>
              </a:rPr>
              <a:t> </a:t>
            </a:r>
            <a:r>
              <a:rPr lang="en-GB" altLang="en-US" sz="2000" dirty="0" smtClean="0">
                <a:effectLst/>
                <a:latin typeface="Tahoma" pitchFamily="34" charset="0"/>
              </a:rPr>
              <a:t>Competences in the field of personal data protection acquired in 2009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en-GB" altLang="en-US" sz="2000" dirty="0" smtClean="0">
              <a:effectLst/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GB" altLang="en-US" sz="2000" dirty="0" smtClean="0">
                <a:latin typeface="Tahoma" pitchFamily="34" charset="0"/>
              </a:rPr>
              <a:t> Two complementary competences </a:t>
            </a:r>
          </a:p>
          <a:p>
            <a:pPr marL="0" indent="0" algn="just" eaLnBrk="1" hangingPunct="1">
              <a:lnSpc>
                <a:spcPct val="80000"/>
              </a:lnSpc>
              <a:buFontTx/>
              <a:buChar char="•"/>
              <a:defRPr/>
            </a:pPr>
            <a:endParaRPr lang="en-GB" altLang="en-US" sz="2000" dirty="0" smtClean="0">
              <a:effectLst/>
              <a:latin typeface="Tahoma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sr-Latn-RS" altLang="en-US" sz="1400" dirty="0" smtClean="0"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322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sr-Latn-RS" sz="1800" b="0" dirty="0" smtClean="0">
                <a:solidFill>
                  <a:schemeClr val="hlink"/>
                </a:solidFill>
              </a:rPr>
              <a:t>Article</a:t>
            </a:r>
            <a:r>
              <a:rPr lang="sr-Latn-RS" sz="2000" b="0" dirty="0" smtClean="0">
                <a:solidFill>
                  <a:schemeClr val="hlink"/>
                </a:solidFill>
              </a:rPr>
              <a:t> 53 of the Law on Personal Data Protection</a:t>
            </a:r>
            <a:br>
              <a:rPr lang="sr-Latn-RS" sz="2000" b="0" dirty="0" smtClean="0">
                <a:solidFill>
                  <a:schemeClr val="hlink"/>
                </a:solidFill>
              </a:rPr>
            </a:br>
            <a:r>
              <a:rPr lang="sr-Latn-RS" sz="2000" b="0" dirty="0" smtClean="0">
                <a:solidFill>
                  <a:schemeClr val="hlink"/>
                </a:solidFill>
              </a:rPr>
              <a:t/>
            </a:r>
            <a:br>
              <a:rPr lang="sr-Latn-RS" sz="2000" b="0" dirty="0" smtClean="0">
                <a:solidFill>
                  <a:schemeClr val="hlink"/>
                </a:solidFill>
              </a:rPr>
            </a:br>
            <a:r>
              <a:rPr lang="sr-Latn-RS" sz="2000" b="0" dirty="0" smtClean="0">
                <a:solidFill>
                  <a:schemeClr val="hlink"/>
                </a:solidFill>
              </a:rPr>
              <a:t>Transborder transfer of personal data</a:t>
            </a:r>
            <a:r>
              <a:rPr lang="en-US" sz="2000" b="0" dirty="0" smtClean="0">
                <a:solidFill>
                  <a:schemeClr val="hlink"/>
                </a:solidFill>
              </a:rPr>
              <a:t> 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    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828800"/>
            <a:ext cx="7543800" cy="41148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sr-Latn-RS" sz="2000" dirty="0" smtClean="0"/>
              <a:t>   </a:t>
            </a:r>
            <a:r>
              <a:rPr lang="en-GB" sz="1800" u="sng" dirty="0" smtClean="0"/>
              <a:t>Two regimes: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GB" sz="1800" dirty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GB" sz="1800" dirty="0" smtClean="0"/>
              <a:t>     </a:t>
            </a:r>
            <a:r>
              <a:rPr lang="sr-Latn-RS" sz="1800" dirty="0" smtClean="0"/>
              <a:t> </a:t>
            </a:r>
            <a:endParaRPr lang="en-US" sz="1800" dirty="0"/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GB" sz="1800" dirty="0" smtClean="0"/>
              <a:t>Free transfer to states</a:t>
            </a:r>
            <a:r>
              <a:rPr lang="en-US" sz="1800" dirty="0" smtClean="0"/>
              <a:t> parties </a:t>
            </a:r>
            <a:r>
              <a:rPr lang="en-US" sz="1800" dirty="0"/>
              <a:t>to the Council of Europe Convention for the Protection of Individuals with regard to Automatic Processing of Personal </a:t>
            </a:r>
            <a:r>
              <a:rPr lang="en-US" sz="1800" dirty="0" smtClean="0"/>
              <a:t>Data (Convention 108) </a:t>
            </a:r>
          </a:p>
          <a:p>
            <a:pPr marL="457200" lvl="1" indent="0" algn="just" eaLnBrk="1" hangingPunct="1">
              <a:lnSpc>
                <a:spcPct val="90000"/>
              </a:lnSpc>
              <a:buNone/>
              <a:defRPr/>
            </a:pPr>
            <a:endParaRPr lang="en-GB" sz="1800" dirty="0"/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GB" sz="1800" dirty="0" smtClean="0"/>
              <a:t>Obtaining Commissioner’s permission for transfer to other states and international organisations  </a:t>
            </a:r>
          </a:p>
          <a:p>
            <a:pPr marL="457200" lvl="1" indent="0" algn="just" eaLnBrk="1" hangingPunct="1">
              <a:lnSpc>
                <a:spcPct val="90000"/>
              </a:lnSpc>
              <a:buNone/>
              <a:defRPr/>
            </a:pPr>
            <a:r>
              <a:rPr lang="en-GB" sz="1800" dirty="0" smtClean="0"/>
              <a:t>  </a:t>
            </a:r>
            <a:endParaRPr lang="sr-Latn-RS" sz="1800" dirty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GB" sz="18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GB" sz="1800" dirty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sr-Latn-RS" sz="2000" b="0" dirty="0" smtClean="0">
                <a:solidFill>
                  <a:schemeClr val="hlink"/>
                </a:solidFill>
              </a:rPr>
              <a:t>Decisions of the Commissioner</a:t>
            </a:r>
            <a:r>
              <a:rPr lang="en-US" sz="2000" b="0" dirty="0" smtClean="0">
                <a:solidFill>
                  <a:schemeClr val="hlink"/>
                </a:solidFill>
              </a:rPr>
              <a:t>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    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1800" u="sng" dirty="0" smtClean="0"/>
              <a:t>In </a:t>
            </a:r>
            <a:r>
              <a:rPr lang="sr-Latn-RS" altLang="zh-CN" sz="1800" u="sng" dirty="0" smtClean="0"/>
              <a:t>2014</a:t>
            </a:r>
            <a:r>
              <a:rPr lang="en-US" altLang="zh-CN" sz="1800" u="sng" dirty="0" smtClean="0"/>
              <a:t>: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sr-Latn-RS" altLang="zh-CN" sz="1800" dirty="0" smtClean="0"/>
              <a:t>8 transborder </a:t>
            </a:r>
            <a:r>
              <a:rPr lang="en-US" altLang="zh-CN" sz="1800" dirty="0" smtClean="0"/>
              <a:t>transfer </a:t>
            </a:r>
            <a:r>
              <a:rPr lang="sr-Latn-RS" altLang="zh-CN" sz="1800" dirty="0" smtClean="0"/>
              <a:t>permissions </a:t>
            </a: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1 request rejected for formal deficiencies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5 proceedings suspended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sr-Latn-RS" altLang="zh-CN" sz="1800" u="sng" dirty="0" smtClean="0"/>
              <a:t>In 2015</a:t>
            </a:r>
            <a:r>
              <a:rPr lang="en-US" altLang="zh-CN" sz="1800" u="sng" dirty="0" smtClean="0"/>
              <a:t>: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7 </a:t>
            </a:r>
            <a:r>
              <a:rPr lang="sr-Latn-RS" altLang="zh-CN" sz="1800" dirty="0" smtClean="0"/>
              <a:t>transborder </a:t>
            </a:r>
            <a:r>
              <a:rPr lang="en-US" altLang="zh-CN" sz="1800" dirty="0" smtClean="0"/>
              <a:t>transfer </a:t>
            </a:r>
            <a:r>
              <a:rPr lang="sr-Latn-RS" altLang="zh-CN" sz="1800" dirty="0" smtClean="0"/>
              <a:t>permissions </a:t>
            </a: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2 proceedings suspended    </a:t>
            </a:r>
            <a:endParaRPr lang="sr-Latn-CS" altLang="zh-CN" sz="1800" dirty="0" smtClean="0"/>
          </a:p>
          <a:p>
            <a:pPr marL="457200" lvl="1" indent="0" algn="just" eaLnBrk="1" hangingPunct="1">
              <a:lnSpc>
                <a:spcPct val="90000"/>
              </a:lnSpc>
              <a:buNone/>
              <a:defRPr/>
            </a:pPr>
            <a:endParaRPr lang="sr-Latn-CS" altLang="zh-CN" sz="1800" dirty="0" smtClean="0"/>
          </a:p>
          <a:p>
            <a:pPr marL="457200" lvl="1" indent="0" algn="just" eaLnBrk="1" hangingPunct="1">
              <a:lnSpc>
                <a:spcPct val="90000"/>
              </a:lnSpc>
              <a:buNone/>
              <a:defRPr/>
            </a:pPr>
            <a:r>
              <a:rPr lang="en-US" altLang="zh-CN" sz="1800" dirty="0" smtClean="0"/>
              <a:t>Proceedings are conducted under the Law on General Administrative Procedure</a:t>
            </a:r>
            <a:r>
              <a:rPr lang="sr-Latn-CS" altLang="zh-CN" sz="1800" dirty="0" smtClean="0"/>
              <a:t> </a:t>
            </a:r>
            <a:r>
              <a:rPr lang="en-US" altLang="zh-CN" sz="1600" dirty="0" smtClean="0"/>
              <a:t>(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"Of</a:t>
            </a:r>
            <a:r>
              <a:rPr lang="en-GB" altLang="en-US" sz="1600" dirty="0" smtClean="0">
                <a:effectLst/>
                <a:latin typeface="Tahoma" pitchFamily="34" charset="0"/>
              </a:rPr>
              <a:t>.</a:t>
            </a:r>
            <a:r>
              <a:rPr lang="sr-Latn-RS" altLang="en-US" sz="1600" dirty="0">
                <a:effectLst/>
                <a:latin typeface="Tahoma" pitchFamily="34" charset="0"/>
              </a:rPr>
              <a:t> 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Gazette </a:t>
            </a:r>
            <a:r>
              <a:rPr lang="en-GB" altLang="en-US" sz="1600" dirty="0" smtClean="0">
                <a:effectLst/>
                <a:latin typeface="Tahoma" pitchFamily="34" charset="0"/>
              </a:rPr>
              <a:t>FRY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" No.</a:t>
            </a:r>
            <a:r>
              <a:rPr lang="en-US" altLang="en-US" sz="1600" dirty="0" smtClean="0">
                <a:effectLst/>
                <a:latin typeface="Tahoma" pitchFamily="34" charset="0"/>
              </a:rPr>
              <a:t> </a:t>
            </a:r>
            <a:r>
              <a:rPr lang="en-US" sz="1600" dirty="0" smtClean="0"/>
              <a:t>33/97 and 31/01 and  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"Of</a:t>
            </a:r>
            <a:r>
              <a:rPr lang="en-GB" altLang="en-US" sz="1600" dirty="0" smtClean="0">
                <a:effectLst/>
                <a:latin typeface="Tahoma" pitchFamily="34" charset="0"/>
              </a:rPr>
              <a:t>.</a:t>
            </a:r>
            <a:r>
              <a:rPr lang="sr-Latn-RS" altLang="en-US" sz="1600" dirty="0">
                <a:effectLst/>
                <a:latin typeface="Tahoma" pitchFamily="34" charset="0"/>
              </a:rPr>
              <a:t> 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Gazette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 </a:t>
            </a:r>
            <a:r>
              <a:rPr lang="en-GB" altLang="en-US" sz="1600" dirty="0" smtClean="0">
                <a:effectLst/>
                <a:latin typeface="Tahoma" pitchFamily="34" charset="0"/>
              </a:rPr>
              <a:t>RS</a:t>
            </a:r>
            <a:r>
              <a:rPr lang="sr-Latn-RS" altLang="en-US" sz="1600" dirty="0" smtClean="0">
                <a:effectLst/>
                <a:latin typeface="Tahoma" pitchFamily="34" charset="0"/>
              </a:rPr>
              <a:t>"</a:t>
            </a:r>
            <a:r>
              <a:rPr lang="en-US" altLang="en-US" sz="1600" dirty="0" smtClean="0">
                <a:effectLst/>
                <a:latin typeface="Tahoma" pitchFamily="34" charset="0"/>
              </a:rPr>
              <a:t> </a:t>
            </a:r>
            <a:r>
              <a:rPr lang="en-US" sz="1600" dirty="0" smtClean="0">
                <a:effectLst/>
                <a:latin typeface="Tahoma" pitchFamily="34" charset="0"/>
              </a:rPr>
              <a:t>No.</a:t>
            </a:r>
            <a:r>
              <a:rPr lang="sr-Latn-CS" sz="1600" dirty="0" smtClean="0">
                <a:effectLst/>
                <a:latin typeface="Tahoma" pitchFamily="34" charset="0"/>
              </a:rPr>
              <a:t> </a:t>
            </a:r>
            <a:r>
              <a:rPr lang="en-US" sz="1600" dirty="0" smtClean="0"/>
              <a:t>30/10)</a:t>
            </a:r>
            <a:endParaRPr lang="en-US" altLang="en-US" sz="1600" dirty="0" smtClean="0">
              <a:effectLst/>
              <a:latin typeface="Tahoma" pitchFamily="34" charset="0"/>
            </a:endParaRP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SOLVED CASES PARTICULARITIES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     </a:t>
            </a:r>
            <a:endParaRPr lang="en-US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20574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sz="1800" u="sng" dirty="0" smtClean="0"/>
              <a:t>Countries of destination:</a:t>
            </a:r>
          </a:p>
          <a:p>
            <a:pPr>
              <a:buNone/>
            </a:pPr>
            <a:endParaRPr lang="en-US" sz="1800" u="sng" dirty="0" smtClean="0"/>
          </a:p>
          <a:p>
            <a:pPr>
              <a:buNone/>
            </a:pPr>
            <a:r>
              <a:rPr lang="en-US" sz="1800" dirty="0" smtClean="0"/>
              <a:t>United States of America, India, Mexico, China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u="sng" dirty="0" smtClean="0"/>
              <a:t>Personal data most frequently transferred:</a:t>
            </a:r>
          </a:p>
          <a:p>
            <a:pPr>
              <a:buNone/>
            </a:pPr>
            <a:endParaRPr lang="en-US" sz="1800" u="sng" dirty="0" smtClean="0"/>
          </a:p>
          <a:p>
            <a:pPr>
              <a:buNone/>
            </a:pPr>
            <a:r>
              <a:rPr lang="en-US" sz="1800" dirty="0" smtClean="0"/>
              <a:t>data on employees in multinational companies, data on natural persons </a:t>
            </a:r>
          </a:p>
          <a:p>
            <a:pPr>
              <a:buNone/>
            </a:pPr>
            <a:r>
              <a:rPr lang="en-US" sz="1800" dirty="0" smtClean="0"/>
              <a:t>cooperating with multinational companies (e.g. in tobacco industry), data</a:t>
            </a:r>
          </a:p>
          <a:p>
            <a:pPr>
              <a:buNone/>
            </a:pPr>
            <a:r>
              <a:rPr lang="en-US" sz="1800" dirty="0" smtClean="0"/>
              <a:t>on international hotel chains’ guests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u="sng" dirty="0" smtClean="0"/>
              <a:t>Most frequent reasons for transfer:</a:t>
            </a:r>
          </a:p>
          <a:p>
            <a:pPr>
              <a:buNone/>
            </a:pPr>
            <a:endParaRPr lang="en-US" sz="1800" u="sng" dirty="0" smtClean="0"/>
          </a:p>
          <a:p>
            <a:pPr>
              <a:buNone/>
            </a:pPr>
            <a:r>
              <a:rPr lang="en-US" sz="1800" dirty="0" smtClean="0"/>
              <a:t>HR and other business management, meeting hotel guest’s needs in any </a:t>
            </a:r>
          </a:p>
          <a:p>
            <a:pPr>
              <a:buNone/>
            </a:pPr>
            <a:r>
              <a:rPr lang="en-US" sz="1800" dirty="0" smtClean="0"/>
              <a:t>country they may stay</a:t>
            </a:r>
            <a:r>
              <a:rPr lang="en-US" sz="1800" u="sng" dirty="0" smtClean="0"/>
              <a:t>  </a:t>
            </a:r>
          </a:p>
          <a:p>
            <a:pPr>
              <a:buNone/>
            </a:pPr>
            <a:endParaRPr lang="en-US" sz="1800" u="sng" dirty="0" smtClean="0"/>
          </a:p>
          <a:p>
            <a:pPr>
              <a:buNone/>
            </a:pPr>
            <a:endParaRPr lang="en-US" sz="1800" u="sng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057400"/>
            <a:ext cx="3736975" cy="3875088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   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en-US" sz="2000" b="0" dirty="0" smtClean="0">
                <a:solidFill>
                  <a:schemeClr val="hlink"/>
                </a:solidFill>
              </a:rPr>
              <a:t>CIRCUMSTANCES OF TRANSBORDER TRANSFER ESTIMATED BY THE COMISSIONER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    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1800" dirty="0" smtClean="0"/>
              <a:t>Commissioner estimates submitted contracts concluded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1800" dirty="0" smtClean="0"/>
              <a:t>among data exporters and data importers and particularly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1800" dirty="0" smtClean="0"/>
              <a:t>clauses thereof regulating: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u="sng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importer’s obligations concerning data security (implementing security measures such as: keeping data in protected premises, passwords providing access only for authorized staff, video surveillance, declarations of confidentiality etc.) 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importer’s obligations when the processing is over (e.g. to delete data or to bring them back to the exporter)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18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1800" dirty="0" smtClean="0"/>
              <a:t>applicable law and jurisdiction in case of potential dispute (e.g. law and court of the Republic of Serbia).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en-US" sz="2000" b="0" dirty="0" smtClean="0">
                <a:solidFill>
                  <a:schemeClr val="hlink"/>
                </a:solidFill>
              </a:rPr>
              <a:t>OBTAINING DATA SUBJECT’S CONSENT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>    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2000" dirty="0" smtClean="0"/>
              <a:t>Not the question of </a:t>
            </a:r>
            <a:r>
              <a:rPr lang="sr-Latn-RS" altLang="zh-CN" sz="2000" dirty="0" smtClean="0"/>
              <a:t>transborder </a:t>
            </a:r>
            <a:r>
              <a:rPr lang="en-US" altLang="zh-CN" sz="2000" dirty="0" smtClean="0"/>
              <a:t>transfer, but of the very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2000" dirty="0" smtClean="0"/>
              <a:t>data processing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2000" dirty="0" smtClean="0"/>
              <a:t>when exporting data to controllers or users – consent is needed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altLang="zh-CN" sz="2000" dirty="0" smtClean="0"/>
              <a:t>for exporting data to processors – consent is not necessary    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r>
              <a:rPr lang="en-US" altLang="zh-CN" sz="2000" dirty="0" smtClean="0"/>
              <a:t>            </a:t>
            </a:r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algn="just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  <a:p>
            <a:pPr marL="914400" lvl="1" indent="-457200" eaLnBrk="1" hangingPunct="1">
              <a:lnSpc>
                <a:spcPct val="90000"/>
              </a:lnSpc>
              <a:buNone/>
              <a:defRPr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en-US" sz="2000" b="0" dirty="0" smtClean="0">
                <a:solidFill>
                  <a:schemeClr val="hlink"/>
                </a:solidFill>
              </a:rPr>
              <a:t>SOLUTION ENSHRINED IN MODEL LAW ON PERSONAL DATA PROTECTION PREPARED BY THE COMMISSIONER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2000" dirty="0" smtClean="0">
                <a:solidFill>
                  <a:schemeClr val="hlink"/>
                </a:solidFill>
              </a:rPr>
              <a:t/>
            </a:r>
            <a:br>
              <a:rPr lang="en-US" sz="2000" dirty="0" smtClean="0">
                <a:solidFill>
                  <a:schemeClr val="hlink"/>
                </a:solidFill>
              </a:rPr>
            </a:br>
            <a:r>
              <a:rPr lang="en-US" altLang="zh-CN" sz="1800" u="sng" dirty="0" smtClean="0"/>
              <a:t>Article 74 of the Model Law – General provisions</a:t>
            </a:r>
            <a:br>
              <a:rPr lang="en-US" altLang="zh-CN" sz="1800" u="sng" dirty="0" smtClean="0"/>
            </a:br>
            <a:r>
              <a:rPr lang="en-US" altLang="zh-CN" sz="1800" u="sng" dirty="0" smtClean="0"/>
              <a:t/>
            </a:r>
            <a:br>
              <a:rPr lang="en-US" altLang="zh-CN" sz="1800" u="sng" dirty="0" smtClean="0"/>
            </a:br>
            <a:r>
              <a:rPr lang="en-US" altLang="zh-CN" sz="1800" u="sng" dirty="0" smtClean="0"/>
              <a:t/>
            </a:r>
            <a:br>
              <a:rPr lang="en-US" altLang="zh-CN" sz="1800" u="sng" dirty="0" smtClean="0"/>
            </a:b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1. Free transfer to </a:t>
            </a:r>
            <a:r>
              <a:rPr lang="en-US" sz="1800" dirty="0"/>
              <a:t>countries and international organizations </a:t>
            </a:r>
            <a:endParaRPr lang="en-US" sz="1800" dirty="0" smtClean="0"/>
          </a:p>
          <a:p>
            <a:pPr>
              <a:buFont typeface="Wingdings" pitchFamily="2" charset="2"/>
              <a:buChar char="Ø"/>
            </a:pPr>
            <a:endParaRPr lang="en-US" sz="1800" dirty="0" smtClean="0"/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which are parties to international agreements ratified by the Republic of Serbia, containing provisions on data exchange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when the transfer is governed by a special law</a:t>
            </a:r>
            <a:endParaRPr lang="en-US" sz="1800" dirty="0"/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when the country or international organization ensures </a:t>
            </a:r>
            <a:r>
              <a:rPr lang="en-US" sz="1800" dirty="0"/>
              <a:t>an adequate level of personal data </a:t>
            </a:r>
            <a:r>
              <a:rPr lang="en-US" sz="1800" dirty="0" smtClean="0"/>
              <a:t>protection</a:t>
            </a:r>
            <a:endParaRPr lang="en-US" sz="1800" dirty="0"/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endParaRPr lang="sr-Latn-CS" sz="1800" dirty="0"/>
          </a:p>
          <a:p>
            <a:pPr>
              <a:buNone/>
            </a:pPr>
            <a:r>
              <a:rPr lang="en-US" sz="1800" dirty="0" smtClean="0"/>
              <a:t>2. Transfer upon Commissioner’s permission </a:t>
            </a:r>
          </a:p>
          <a:p>
            <a:pPr>
              <a:buNone/>
            </a:pPr>
            <a:r>
              <a:rPr lang="en-US" sz="1800" dirty="0" smtClean="0"/>
              <a:t>     </a:t>
            </a: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5438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r>
              <a:rPr lang="sr-Cyrl-CS" sz="1800" b="0" dirty="0" smtClean="0">
                <a:solidFill>
                  <a:schemeClr val="hlink"/>
                </a:solidFill>
              </a:rPr>
              <a:t/>
            </a:r>
            <a:br>
              <a:rPr lang="sr-Cyrl-CS" sz="1800" b="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/>
            </a:r>
            <a:br>
              <a:rPr lang="en-US" sz="1800" b="0" dirty="0" smtClean="0">
                <a:solidFill>
                  <a:schemeClr val="hlink"/>
                </a:solidFill>
              </a:rPr>
            </a:br>
            <a:r>
              <a:rPr lang="en-US" sz="1800" b="0" dirty="0" smtClean="0">
                <a:solidFill>
                  <a:schemeClr val="hlink"/>
                </a:solidFill>
              </a:rPr>
              <a:t/>
            </a:r>
            <a:br>
              <a:rPr lang="en-US" sz="1800" b="0" dirty="0" smtClean="0">
                <a:solidFill>
                  <a:schemeClr val="hlink"/>
                </a:solidFill>
              </a:rPr>
            </a:br>
            <a:r>
              <a:rPr lang="en-US" sz="2000" b="0" dirty="0" smtClean="0">
                <a:solidFill>
                  <a:schemeClr val="hlink"/>
                </a:solidFill>
              </a:rPr>
              <a:t>SOLUTION ENSHRINED IN MODEL LAW ON PERSONAL DATA PROTECTION PREPARED BY THE COMMISSIONER </a:t>
            </a:r>
            <a:r>
              <a:rPr lang="sr-Cyrl-CS" sz="2000" dirty="0" smtClean="0">
                <a:solidFill>
                  <a:schemeClr val="hlink"/>
                </a:solidFill>
              </a:rPr>
              <a:t/>
            </a:r>
            <a:br>
              <a:rPr lang="sr-Cyrl-CS" sz="2000" dirty="0" smtClean="0">
                <a:solidFill>
                  <a:schemeClr val="hlink"/>
                </a:solidFill>
              </a:rPr>
            </a:br>
            <a:r>
              <a:rPr lang="en-US" sz="2000" dirty="0" smtClean="0">
                <a:solidFill>
                  <a:schemeClr val="hlink"/>
                </a:solidFill>
              </a:rPr>
              <a:t/>
            </a:r>
            <a:br>
              <a:rPr lang="en-US" sz="2000" dirty="0" smtClean="0">
                <a:solidFill>
                  <a:schemeClr val="hlink"/>
                </a:solidFill>
              </a:rPr>
            </a:br>
            <a:r>
              <a:rPr lang="en-US" altLang="zh-CN" sz="1800" u="sng" dirty="0" smtClean="0"/>
              <a:t>Article 77 of the Model Law</a:t>
            </a:r>
            <a:br>
              <a:rPr lang="en-US" altLang="zh-CN" sz="1800" u="sng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altLang="zh-CN" sz="1800" u="sng" dirty="0" smtClean="0"/>
              <a:t/>
            </a:r>
            <a:br>
              <a:rPr lang="en-US" altLang="zh-CN" sz="1800" u="sng" dirty="0" smtClean="0"/>
            </a:br>
            <a:r>
              <a:rPr lang="en-US" altLang="zh-CN" sz="1800" u="sng" dirty="0" smtClean="0"/>
              <a:t/>
            </a:r>
            <a:br>
              <a:rPr lang="en-US" altLang="zh-CN" sz="1800" u="sng" dirty="0" smtClean="0"/>
            </a:br>
            <a:r>
              <a:rPr lang="en-US" altLang="zh-CN" sz="1800" u="sng" dirty="0" smtClean="0"/>
              <a:t/>
            </a:r>
            <a:br>
              <a:rPr lang="en-US" altLang="zh-CN" sz="1800" u="sng" dirty="0" smtClean="0"/>
            </a:br>
            <a:r>
              <a:rPr lang="en-US" sz="1800" b="0" dirty="0" smtClean="0">
                <a:solidFill>
                  <a:schemeClr val="hlink"/>
                </a:solidFill>
              </a:rPr>
              <a:t> </a:t>
            </a:r>
            <a:endParaRPr lang="en-US" sz="24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Cross-border transfer of data out of the country without prior Commissioner’s decision authorizing the </a:t>
            </a:r>
            <a:r>
              <a:rPr lang="en-US" sz="1800" dirty="0" smtClean="0"/>
              <a:t>transfer: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upon consent of data subject, given in writing, after having been informed of the potential consequences of such transfers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when the transfer is necessary in order to save the life or body of the data subject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when data to be transferred are contained in registers or records which are publicly available in accordance with the law.</a:t>
            </a:r>
          </a:p>
          <a:p>
            <a:pPr marL="0" indent="0">
              <a:buNone/>
            </a:pPr>
            <a:endParaRPr lang="en-US" altLang="zh-CN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936</TotalTime>
  <Words>568</Words>
  <Application>Microsoft Office PowerPoint</Application>
  <PresentationFormat>On-screen Show (4:3)</PresentationFormat>
  <Paragraphs>131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Shimmer</vt:lpstr>
      <vt:lpstr>    TRANSBORDER TRANSFER OF PERSONAL DATA OUT OF THE REPUBLIC OF SERBIA  </vt:lpstr>
      <vt:lpstr>  GENERAL INTRODUCTION DPA in the REPUBLIC OF SERBIA - COMMISSIONER FOR INFORMATION OF PUBLIC IMPORTANCE AND PERSONAL DATA PROTECTION </vt:lpstr>
      <vt:lpstr>  Article 53 of the Law on Personal Data Protection  Transborder transfer of personal data        </vt:lpstr>
      <vt:lpstr>  Decisions of the Commissioner       </vt:lpstr>
      <vt:lpstr>  SOLVED CASES PARTICULARITIES       </vt:lpstr>
      <vt:lpstr>  CIRCUMSTANCES OF TRANSBORDER TRANSFER ESTIMATED BY THE COMISSIONER      </vt:lpstr>
      <vt:lpstr>  OBTAINING DATA SUBJECT’S CONSENT       </vt:lpstr>
      <vt:lpstr>  SOLUTION ENSHRINED IN MODEL LAW ON PERSONAL DATA PROTECTION PREPARED BY THE COMMISSIONER   Article 74 of the Model Law – General provisions    </vt:lpstr>
      <vt:lpstr>    SOLUTION ENSHRINED IN MODEL LAW ON PERSONAL DATA PROTECTION PREPARED BY THE COMMISSIONER   Article 77 of the Model Law     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System</dc:creator>
  <cp:lastModifiedBy>My System</cp:lastModifiedBy>
  <cp:revision>180</cp:revision>
  <cp:lastPrinted>1601-01-01T00:00:00Z</cp:lastPrinted>
  <dcterms:created xsi:type="dcterms:W3CDTF">1601-01-01T00:00:00Z</dcterms:created>
  <dcterms:modified xsi:type="dcterms:W3CDTF">2016-05-05T20:04:24Z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