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56" r:id="rId2"/>
    <p:sldId id="257" r:id="rId3"/>
    <p:sldId id="267" r:id="rId4"/>
    <p:sldId id="259" r:id="rId5"/>
    <p:sldId id="261" r:id="rId6"/>
    <p:sldId id="262" r:id="rId7"/>
    <p:sldId id="268" r:id="rId8"/>
    <p:sldId id="263" r:id="rId9"/>
    <p:sldId id="269" r:id="rId10"/>
    <p:sldId id="266" r:id="rId11"/>
    <p:sldId id="270" r:id="rId12"/>
    <p:sldId id="265" r:id="rId13"/>
  </p:sldIdLst>
  <p:sldSz cx="9144000" cy="6858000" type="screen4x3"/>
  <p:notesSz cx="6745288" cy="988218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D8CC"/>
          </a:solidFill>
        </a:fill>
      </a:tcStyle>
    </a:wholeTbl>
    <a:band2H>
      <a:tcTxStyle/>
      <a:tcStyle>
        <a:tcBdr/>
        <a:fill>
          <a:solidFill>
            <a:srgbClr val="FFED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10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21113" y="0"/>
            <a:ext cx="2922587" cy="495300"/>
          </a:xfrm>
          <a:prstGeom prst="rect">
            <a:avLst/>
          </a:prstGeom>
        </p:spPr>
        <p:txBody>
          <a:bodyPr vert="horz" lIns="91440" tIns="45720" rIns="91440" bIns="45720" rtlCol="0"/>
          <a:lstStyle>
            <a:lvl1pPr algn="r">
              <a:defRPr sz="1200"/>
            </a:lvl1pPr>
          </a:lstStyle>
          <a:p>
            <a:fld id="{00C84DDE-8B07-45E8-BD3A-8C8216B4DA9F}" type="datetimeFigureOut">
              <a:rPr lang="hr-HR" smtClean="0"/>
              <a:t>9.5.2016.</a:t>
            </a:fld>
            <a:endParaRPr lang="hr-HR"/>
          </a:p>
        </p:txBody>
      </p:sp>
      <p:sp>
        <p:nvSpPr>
          <p:cNvPr id="4" name="Footer Placeholder 3"/>
          <p:cNvSpPr>
            <a:spLocks noGrp="1"/>
          </p:cNvSpPr>
          <p:nvPr>
            <p:ph type="ftr" sz="quarter" idx="2"/>
          </p:nvPr>
        </p:nvSpPr>
        <p:spPr>
          <a:xfrm>
            <a:off x="0" y="9386888"/>
            <a:ext cx="2922588" cy="495300"/>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21113" y="9386888"/>
            <a:ext cx="2922587" cy="495300"/>
          </a:xfrm>
          <a:prstGeom prst="rect">
            <a:avLst/>
          </a:prstGeom>
        </p:spPr>
        <p:txBody>
          <a:bodyPr vert="horz" lIns="91440" tIns="45720" rIns="91440" bIns="45720" rtlCol="0" anchor="b"/>
          <a:lstStyle>
            <a:lvl1pPr algn="r">
              <a:defRPr sz="1200"/>
            </a:lvl1pPr>
          </a:lstStyle>
          <a:p>
            <a:fld id="{7E2DFADE-F450-4B5B-BA38-A07261A3321A}" type="slidenum">
              <a:rPr lang="hr-HR" smtClean="0"/>
              <a:t>‹#›</a:t>
            </a:fld>
            <a:endParaRPr lang="hr-HR"/>
          </a:p>
        </p:txBody>
      </p:sp>
    </p:spTree>
    <p:extLst>
      <p:ext uri="{BB962C8B-B14F-4D97-AF65-F5344CB8AC3E}">
        <p14:creationId xmlns:p14="http://schemas.microsoft.com/office/powerpoint/2010/main" val="2618827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Shape 28"/>
          <p:cNvSpPr>
            <a:spLocks noGrp="1" noRot="1" noChangeAspect="1"/>
          </p:cNvSpPr>
          <p:nvPr>
            <p:ph type="sldImg"/>
          </p:nvPr>
        </p:nvSpPr>
        <p:spPr>
          <a:xfrm>
            <a:off x="903288" y="741363"/>
            <a:ext cx="4938712" cy="3705225"/>
          </a:xfrm>
          <a:prstGeom prst="rect">
            <a:avLst/>
          </a:prstGeom>
        </p:spPr>
        <p:txBody>
          <a:bodyPr/>
          <a:lstStyle/>
          <a:p>
            <a:endParaRPr/>
          </a:p>
        </p:txBody>
      </p:sp>
      <p:sp>
        <p:nvSpPr>
          <p:cNvPr id="29" name="Shape 29"/>
          <p:cNvSpPr>
            <a:spLocks noGrp="1"/>
          </p:cNvSpPr>
          <p:nvPr>
            <p:ph type="body" sz="quarter" idx="1"/>
          </p:nvPr>
        </p:nvSpPr>
        <p:spPr>
          <a:xfrm>
            <a:off x="899372" y="4694039"/>
            <a:ext cx="4946545" cy="4446985"/>
          </a:xfrm>
          <a:prstGeom prst="rect">
            <a:avLst/>
          </a:prstGeom>
        </p:spPr>
        <p:txBody>
          <a:bodyPr/>
          <a:lstStyle/>
          <a:p>
            <a:endParaRPr/>
          </a:p>
        </p:txBody>
      </p:sp>
    </p:spTree>
    <p:extLst>
      <p:ext uri="{BB962C8B-B14F-4D97-AF65-F5344CB8AC3E}">
        <p14:creationId xmlns:p14="http://schemas.microsoft.com/office/powerpoint/2010/main" val="2205665233"/>
      </p:ext>
    </p:extLst>
  </p:cSld>
  <p:clrMap bg1="lt1" tx1="dk1" bg2="lt2" tx2="dk2" accent1="accent1" accent2="accent2" accent3="accent3" accent4="accent4" accent5="accent5" accent6="accent6" hlink="hlink" folHlink="folHlink"/>
  <p:notesStyle>
    <a:lvl1pPr latinLnBrk="0">
      <a:spcBef>
        <a:spcPts val="600"/>
      </a:spcBef>
      <a:defRPr>
        <a:latin typeface="+mn-lt"/>
        <a:ea typeface="+mn-ea"/>
        <a:cs typeface="+mn-cs"/>
        <a:sym typeface="Helvetica Neue"/>
      </a:defRPr>
    </a:lvl1pPr>
    <a:lvl2pPr indent="228600" latinLnBrk="0">
      <a:spcBef>
        <a:spcPts val="600"/>
      </a:spcBef>
      <a:defRPr>
        <a:latin typeface="+mn-lt"/>
        <a:ea typeface="+mn-ea"/>
        <a:cs typeface="+mn-cs"/>
        <a:sym typeface="Helvetica Neue"/>
      </a:defRPr>
    </a:lvl2pPr>
    <a:lvl3pPr indent="457200" latinLnBrk="0">
      <a:spcBef>
        <a:spcPts val="600"/>
      </a:spcBef>
      <a:defRPr>
        <a:latin typeface="+mn-lt"/>
        <a:ea typeface="+mn-ea"/>
        <a:cs typeface="+mn-cs"/>
        <a:sym typeface="Helvetica Neue"/>
      </a:defRPr>
    </a:lvl3pPr>
    <a:lvl4pPr indent="685800" latinLnBrk="0">
      <a:spcBef>
        <a:spcPts val="600"/>
      </a:spcBef>
      <a:defRPr>
        <a:latin typeface="+mn-lt"/>
        <a:ea typeface="+mn-ea"/>
        <a:cs typeface="+mn-cs"/>
        <a:sym typeface="Helvetica Neue"/>
      </a:defRPr>
    </a:lvl4pPr>
    <a:lvl5pPr indent="914400" latinLnBrk="0">
      <a:spcBef>
        <a:spcPts val="600"/>
      </a:spcBef>
      <a:defRPr>
        <a:latin typeface="+mn-lt"/>
        <a:ea typeface="+mn-ea"/>
        <a:cs typeface="+mn-cs"/>
        <a:sym typeface="Helvetica Neue"/>
      </a:defRPr>
    </a:lvl5pPr>
    <a:lvl6pPr indent="1143000" latinLnBrk="0">
      <a:spcBef>
        <a:spcPts val="600"/>
      </a:spcBef>
      <a:defRPr>
        <a:latin typeface="+mn-lt"/>
        <a:ea typeface="+mn-ea"/>
        <a:cs typeface="+mn-cs"/>
        <a:sym typeface="Helvetica Neue"/>
      </a:defRPr>
    </a:lvl6pPr>
    <a:lvl7pPr indent="1371600" latinLnBrk="0">
      <a:spcBef>
        <a:spcPts val="600"/>
      </a:spcBef>
      <a:defRPr>
        <a:latin typeface="+mn-lt"/>
        <a:ea typeface="+mn-ea"/>
        <a:cs typeface="+mn-cs"/>
        <a:sym typeface="Helvetica Neue"/>
      </a:defRPr>
    </a:lvl7pPr>
    <a:lvl8pPr indent="1600200" latinLnBrk="0">
      <a:spcBef>
        <a:spcPts val="600"/>
      </a:spcBef>
      <a:defRPr>
        <a:latin typeface="+mn-lt"/>
        <a:ea typeface="+mn-ea"/>
        <a:cs typeface="+mn-cs"/>
        <a:sym typeface="Helvetica Neue"/>
      </a:defRPr>
    </a:lvl8pPr>
    <a:lvl9pPr indent="1828800" latinLnBrk="0">
      <a:spcBef>
        <a:spcPts val="600"/>
      </a:spcBef>
      <a:defRPr>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 name="Shape 1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grpSp>
        <p:nvGrpSpPr>
          <p:cNvPr id="21" name="Group 21"/>
          <p:cNvGrpSpPr/>
          <p:nvPr/>
        </p:nvGrpSpPr>
        <p:grpSpPr>
          <a:xfrm>
            <a:off x="709612" y="522287"/>
            <a:ext cx="7693029" cy="1285239"/>
            <a:chOff x="0" y="0"/>
            <a:chExt cx="7693028" cy="1285238"/>
          </a:xfrm>
        </p:grpSpPr>
        <p:pic>
          <p:nvPicPr>
            <p:cNvPr id="18" name="image1.jpeg"/>
            <p:cNvPicPr>
              <a:picLocks noChangeAspect="1"/>
            </p:cNvPicPr>
            <p:nvPr/>
          </p:nvPicPr>
          <p:blipFill>
            <a:blip r:embed="rId2">
              <a:extLst/>
            </a:blip>
            <a:stretch>
              <a:fillRect/>
            </a:stretch>
          </p:blipFill>
          <p:spPr>
            <a:xfrm>
              <a:off x="6637022" y="0"/>
              <a:ext cx="1056007" cy="991117"/>
            </a:xfrm>
            <a:prstGeom prst="rect">
              <a:avLst/>
            </a:prstGeom>
            <a:ln w="12700" cap="flat">
              <a:noFill/>
              <a:miter lim="400000"/>
            </a:ln>
            <a:effectLst/>
          </p:spPr>
        </p:pic>
        <p:sp>
          <p:nvSpPr>
            <p:cNvPr id="19" name="Shape 19"/>
            <p:cNvSpPr/>
            <p:nvPr/>
          </p:nvSpPr>
          <p:spPr>
            <a:xfrm>
              <a:off x="1206499" y="114300"/>
              <a:ext cx="5281615" cy="1170939"/>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8" tIns="45718" rIns="45718" bIns="45718" numCol="1" anchor="t">
              <a:spAutoFit/>
            </a:bodyPr>
            <a:lstStyle/>
            <a:p>
              <a:pPr algn="ctr">
                <a:defRPr sz="1400" b="1"/>
              </a:pPr>
              <a:r>
                <a:t>Agencija za zaštitu ličnih/osobnih podataka u Bosni i Hercegovini</a:t>
              </a:r>
            </a:p>
            <a:p>
              <a:pPr algn="ctr">
                <a:defRPr sz="1400" b="1"/>
              </a:pPr>
              <a:r>
                <a:t>Агенција за заштиту личних података у Босни и Херцеговини</a:t>
              </a:r>
            </a:p>
            <a:p>
              <a:pPr algn="ctr">
                <a:defRPr sz="1400" b="1"/>
              </a:pPr>
              <a:r>
                <a:t>Personal Data Protection Agency in Bosnia and Herzegovina</a:t>
              </a:r>
            </a:p>
          </p:txBody>
        </p:sp>
        <p:pic>
          <p:nvPicPr>
            <p:cNvPr id="20" name="image1.png" descr="bih-grb1"/>
            <p:cNvPicPr>
              <a:picLocks noChangeAspect="1"/>
            </p:cNvPicPr>
            <p:nvPr/>
          </p:nvPicPr>
          <p:blipFill>
            <a:blip r:embed="rId3">
              <a:extLst/>
            </a:blip>
            <a:stretch>
              <a:fillRect/>
            </a:stretch>
          </p:blipFill>
          <p:spPr>
            <a:xfrm>
              <a:off x="0" y="3176"/>
              <a:ext cx="904673" cy="987942"/>
            </a:xfrm>
            <a:prstGeom prst="rect">
              <a:avLst/>
            </a:prstGeom>
            <a:ln w="12700" cap="flat">
              <a:noFill/>
              <a:miter lim="400000"/>
            </a:ln>
            <a:effectLst/>
          </p:spPr>
        </p:pic>
      </p:grpSp>
      <p:sp>
        <p:nvSpPr>
          <p:cNvPr id="22" name="Shape 22"/>
          <p:cNvSpPr>
            <a:spLocks noGrp="1"/>
          </p:cNvSpPr>
          <p:nvPr>
            <p:ph type="sldNum" sz="quarter" idx="2"/>
          </p:nvPr>
        </p:nvSpPr>
        <p:spPr>
          <a:xfrm>
            <a:off x="6279548" y="6221732"/>
            <a:ext cx="273652" cy="269237"/>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370012" y="769937"/>
            <a:ext cx="7315201" cy="166846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lstStyle/>
          <a:p>
            <a:r>
              <a:t>Tekst naslova</a:t>
            </a:r>
          </a:p>
        </p:txBody>
      </p:sp>
      <p:sp>
        <p:nvSpPr>
          <p:cNvPr id="3" name="Shape 3"/>
          <p:cNvSpPr>
            <a:spLocks noGrp="1"/>
          </p:cNvSpPr>
          <p:nvPr>
            <p:ph type="body" idx="1"/>
          </p:nvPr>
        </p:nvSpPr>
        <p:spPr>
          <a:xfrm>
            <a:off x="5103812" y="2438400"/>
            <a:ext cx="3581401" cy="4419600"/>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lstStyle/>
          <a:p>
            <a:r>
              <a:t>Tijelo razine jedan</a:t>
            </a:r>
          </a:p>
          <a:p>
            <a:pPr lvl="1"/>
            <a:r>
              <a:t>Tijelo razine dva</a:t>
            </a:r>
          </a:p>
          <a:p>
            <a:pPr lvl="2"/>
            <a:r>
              <a:t>Tijelo razine tri</a:t>
            </a:r>
          </a:p>
          <a:p>
            <a:pPr lvl="3"/>
            <a:r>
              <a:t>Tijelo razine četiri</a:t>
            </a:r>
          </a:p>
          <a:p>
            <a:pPr lvl="4"/>
            <a:r>
              <a:t>Tijelo razine pet</a:t>
            </a:r>
          </a:p>
        </p:txBody>
      </p:sp>
      <p:sp>
        <p:nvSpPr>
          <p:cNvPr id="4" name="Shape 4"/>
          <p:cNvSpPr>
            <a:spLocks noGrp="1"/>
          </p:cNvSpPr>
          <p:nvPr>
            <p:ph type="sldNum" sz="quarter" idx="2"/>
          </p:nvPr>
        </p:nvSpPr>
        <p:spPr>
          <a:xfrm>
            <a:off x="8413148" y="6404294"/>
            <a:ext cx="273652" cy="269237"/>
          </a:xfrm>
          <a:prstGeom prst="rect">
            <a:avLst/>
          </a:prstGeom>
          <a:ln w="12700">
            <a:miter lim="400000"/>
          </a:ln>
        </p:spPr>
        <p:txBody>
          <a:bodyPr wrap="none" lIns="45718" tIns="45718" rIns="45718" bIns="45718" anchor="ctr">
            <a:spAutoFit/>
          </a:bodyPr>
          <a:lstStyle>
            <a:lvl1pPr algn="r">
              <a:defRPr sz="1200">
                <a:solidFill>
                  <a:srgbClr val="898989"/>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azlp.gov.ba/" TargetMode="External"/><Relationship Id="rId2" Type="http://schemas.openxmlformats.org/officeDocument/2006/relationships/hyperlink" Target="mailto:azlpinfo@azlp.gov.b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31"/>
          <p:cNvSpPr/>
          <p:nvPr/>
        </p:nvSpPr>
        <p:spPr>
          <a:xfrm>
            <a:off x="684211" y="3213100"/>
            <a:ext cx="7920040" cy="2308320"/>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algn="ctr">
              <a:defRPr sz="3600">
                <a:latin typeface="Arial"/>
                <a:ea typeface="Arial"/>
                <a:cs typeface="Arial"/>
                <a:sym typeface="Arial"/>
              </a:defRPr>
            </a:pPr>
            <a:r>
              <a:rPr lang="bs-Latn-BA" b="1" dirty="0" smtClean="0"/>
              <a:t>Transfer of personal data </a:t>
            </a:r>
            <a:r>
              <a:rPr lang="bs-Latn-BA" b="1" dirty="0" err="1" smtClean="0"/>
              <a:t>from</a:t>
            </a:r>
            <a:r>
              <a:rPr lang="bs-Latn-BA" b="1" dirty="0" smtClean="0"/>
              <a:t> </a:t>
            </a:r>
            <a:r>
              <a:rPr lang="bs-Latn-BA" b="1" dirty="0" err="1" smtClean="0"/>
              <a:t>Bosnia</a:t>
            </a:r>
            <a:r>
              <a:rPr lang="bs-Latn-BA" b="1" dirty="0" smtClean="0"/>
              <a:t> and </a:t>
            </a:r>
            <a:r>
              <a:rPr lang="bs-Latn-BA" b="1" dirty="0" err="1" smtClean="0"/>
              <a:t>Herzegovina</a:t>
            </a:r>
            <a:r>
              <a:rPr lang="bs-Latn-BA" b="1" dirty="0" smtClean="0"/>
              <a:t> – the </a:t>
            </a:r>
            <a:r>
              <a:rPr lang="bs-Latn-BA" b="1" dirty="0" err="1" smtClean="0"/>
              <a:t>legal</a:t>
            </a:r>
            <a:r>
              <a:rPr lang="bs-Latn-BA" b="1" dirty="0" smtClean="0"/>
              <a:t> </a:t>
            </a:r>
            <a:r>
              <a:rPr lang="bs-Latn-BA" b="1" dirty="0" err="1" smtClean="0"/>
              <a:t>framework</a:t>
            </a:r>
            <a:r>
              <a:rPr lang="bs-Latn-BA" b="1" dirty="0" smtClean="0"/>
              <a:t> and </a:t>
            </a:r>
            <a:r>
              <a:rPr lang="bs-Latn-BA" b="1" dirty="0" err="1" smtClean="0"/>
              <a:t>practice</a:t>
            </a:r>
            <a:r>
              <a:rPr lang="bs-Latn-BA" b="1" dirty="0" smtClean="0"/>
              <a:t> of the </a:t>
            </a:r>
            <a:r>
              <a:rPr lang="bs-Latn-BA" b="1" dirty="0" err="1" smtClean="0"/>
              <a:t>Agency</a:t>
            </a:r>
            <a:endParaRPr b="1"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51"/>
          <p:cNvSpPr txBox="1">
            <a:spLocks/>
          </p:cNvSpPr>
          <p:nvPr/>
        </p:nvSpPr>
        <p:spPr>
          <a:xfrm>
            <a:off x="457200" y="2746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1" i="0" u="none" strike="noStrike" cap="none" spc="0" baseline="0">
                <a:ln>
                  <a:noFill/>
                </a:ln>
                <a:solidFill>
                  <a:srgbClr val="0C0C0E"/>
                </a:solidFill>
                <a:uFill>
                  <a:solidFill>
                    <a:srgbClr val="0C0C0E"/>
                  </a:solidFill>
                </a:uFill>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defRPr b="0">
                <a:solidFill>
                  <a:srgbClr val="000000"/>
                </a:solidFill>
                <a:uFillTx/>
              </a:defRPr>
            </a:pPr>
            <a:endParaRPr lang="pl-PL" dirty="0"/>
          </a:p>
        </p:txBody>
      </p:sp>
      <p:sp>
        <p:nvSpPr>
          <p:cNvPr id="3" name="Shape 52"/>
          <p:cNvSpPr txBox="1">
            <a:spLocks/>
          </p:cNvSpPr>
          <p:nvPr/>
        </p:nvSpPr>
        <p:spPr>
          <a:xfrm>
            <a:off x="457200" y="1600200"/>
            <a:ext cx="8229600" cy="4979504"/>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ormAutofit/>
          </a:bodyPr>
          <a:lst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a:lstStyle>
          <a:p>
            <a:pPr marL="0" indent="0" algn="ctr" defTabSz="457200" hangingPunct="1">
              <a:spcBef>
                <a:spcPts val="0"/>
              </a:spcBef>
              <a:buSzTx/>
              <a:buFontTx/>
              <a:buNone/>
              <a:defRPr sz="1100">
                <a:uFill>
                  <a:solidFill>
                    <a:srgbClr val="000000"/>
                  </a:solidFill>
                </a:uFill>
              </a:defRPr>
            </a:pPr>
            <a:endParaRPr lang="hr-HR" sz="1200" b="1"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marL="0" indent="0" algn="ctr" defTabSz="457200" hangingPunct="1">
              <a:spcBef>
                <a:spcPts val="0"/>
              </a:spcBef>
              <a:buSzTx/>
              <a:buFontTx/>
              <a:buNone/>
              <a:defRPr sz="1100">
                <a:uFill>
                  <a:solidFill>
                    <a:srgbClr val="000000"/>
                  </a:solidFill>
                </a:uFill>
              </a:defRPr>
            </a:pPr>
            <a:endParaRPr lang="hr-HR" sz="1200" b="1"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marL="0" indent="0" algn="ctr" defTabSz="457200" hangingPunct="1">
              <a:spcBef>
                <a:spcPts val="0"/>
              </a:spcBef>
              <a:buSzTx/>
              <a:buFontTx/>
              <a:buNone/>
              <a:defRPr sz="1100">
                <a:uFill>
                  <a:solidFill>
                    <a:srgbClr val="000000"/>
                  </a:solidFill>
                </a:uFill>
              </a:defRPr>
            </a:pPr>
            <a:endPar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Query</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regarding</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personal data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delivery</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by</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banks</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BiH to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processors</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USA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and</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India.</a:t>
            </a:r>
          </a:p>
          <a:p>
            <a:pPr algn="just" defTabSz="457200" hangingPunct="1">
              <a:spcBef>
                <a:spcPts val="0"/>
              </a:spcBef>
              <a:buSzTx/>
              <a:buFontTx/>
              <a:buChar char="-"/>
              <a:defRPr sz="1100">
                <a:uFill>
                  <a:solidFill>
                    <a:srgbClr val="000000"/>
                  </a:solidFill>
                </a:uFill>
              </a:defRPr>
            </a:pPr>
            <a:endParaRPr lang="hr-HR" sz="20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Application</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Article</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18,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paragraph</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(3)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Law</a:t>
            </a:r>
            <a:r>
              <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t>
            </a:r>
          </a:p>
          <a:p>
            <a:pPr marL="0" indent="0" algn="just" defTabSz="457200" hangingPunct="1">
              <a:spcBef>
                <a:spcPts val="0"/>
              </a:spcBef>
              <a:buSzTx/>
              <a:buNone/>
              <a:defRPr sz="1100">
                <a:uFill>
                  <a:solidFill>
                    <a:srgbClr val="000000"/>
                  </a:solidFill>
                </a:uFill>
              </a:defRPr>
            </a:pPr>
            <a:endParaRPr lang="hr-HR" sz="20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hr-HR" sz="2000" dirty="0" smtClean="0">
                <a:uFill>
                  <a:solidFill>
                    <a:srgbClr val="000000"/>
                  </a:solidFill>
                </a:uFill>
                <a:latin typeface="Arial" panose="020B0604020202020204" pitchFamily="34" charset="0"/>
                <a:cs typeface="Arial" panose="020B0604020202020204" pitchFamily="34" charset="0"/>
              </a:rPr>
              <a:t>Prior </a:t>
            </a:r>
            <a:r>
              <a:rPr lang="hr-HR" sz="2000" dirty="0" err="1" smtClean="0">
                <a:uFill>
                  <a:solidFill>
                    <a:srgbClr val="000000"/>
                  </a:solidFill>
                </a:uFill>
                <a:latin typeface="Arial" panose="020B0604020202020204" pitchFamily="34" charset="0"/>
                <a:cs typeface="Arial" panose="020B0604020202020204" pitchFamily="34" charset="0"/>
              </a:rPr>
              <a:t>consent</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obtained</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from</a:t>
            </a:r>
            <a:r>
              <a:rPr lang="hr-HR" sz="2000" dirty="0" smtClean="0">
                <a:uFill>
                  <a:solidFill>
                    <a:srgbClr val="000000"/>
                  </a:solidFill>
                </a:uFill>
                <a:latin typeface="Arial" panose="020B0604020202020204" pitchFamily="34" charset="0"/>
                <a:cs typeface="Arial" panose="020B0604020202020204" pitchFamily="34" charset="0"/>
              </a:rPr>
              <a:t> data </a:t>
            </a:r>
            <a:r>
              <a:rPr lang="hr-HR" sz="2000" dirty="0" err="1" smtClean="0">
                <a:uFill>
                  <a:solidFill>
                    <a:srgbClr val="000000"/>
                  </a:solidFill>
                </a:uFill>
                <a:latin typeface="Arial" panose="020B0604020202020204" pitchFamily="34" charset="0"/>
                <a:cs typeface="Arial" panose="020B0604020202020204" pitchFamily="34" charset="0"/>
              </a:rPr>
              <a:t>subject</a:t>
            </a:r>
            <a:r>
              <a:rPr lang="hr-HR" sz="2000" dirty="0" smtClean="0">
                <a:uFill>
                  <a:solidFill>
                    <a:srgbClr val="000000"/>
                  </a:solidFill>
                </a:uFill>
                <a:latin typeface="Arial" panose="020B0604020202020204" pitchFamily="34" charset="0"/>
                <a:cs typeface="Arial" panose="020B0604020202020204" pitchFamily="34" charset="0"/>
              </a:rPr>
              <a:t>. </a:t>
            </a:r>
          </a:p>
          <a:p>
            <a:pPr marL="0" indent="0" algn="just" defTabSz="457200" hangingPunct="1">
              <a:spcBef>
                <a:spcPts val="0"/>
              </a:spcBef>
              <a:buSzTx/>
              <a:buNone/>
              <a:defRPr sz="1100">
                <a:uFill>
                  <a:solidFill>
                    <a:srgbClr val="000000"/>
                  </a:solidFill>
                </a:uFill>
              </a:defRPr>
            </a:pPr>
            <a:endParaRPr lang="hr-HR" sz="2000" dirty="0" smtClean="0">
              <a:uFill>
                <a:solidFill>
                  <a:srgbClr val="000000"/>
                </a:solidFill>
              </a:uFill>
              <a:latin typeface="Arial" panose="020B0604020202020204" pitchFamily="34" charset="0"/>
              <a:cs typeface="Arial" panose="020B0604020202020204" pitchFamily="34" charset="0"/>
            </a:endParaRPr>
          </a:p>
          <a:p>
            <a:pPr algn="just" defTabSz="457200" hangingPunct="1">
              <a:spcBef>
                <a:spcPts val="0"/>
              </a:spcBef>
              <a:buSzTx/>
              <a:buFontTx/>
              <a:buChar char="-"/>
              <a:defRPr sz="1100">
                <a:uFill>
                  <a:solidFill>
                    <a:srgbClr val="000000"/>
                  </a:solidFill>
                </a:uFill>
              </a:defRPr>
            </a:pPr>
            <a:r>
              <a:rPr lang="hr-HR" sz="2000" dirty="0" smtClean="0">
                <a:uFill>
                  <a:solidFill>
                    <a:srgbClr val="000000"/>
                  </a:solidFill>
                </a:uFill>
                <a:latin typeface="Arial" panose="020B0604020202020204" pitchFamily="34" charset="0"/>
                <a:cs typeface="Arial" panose="020B0604020202020204" pitchFamily="34" charset="0"/>
              </a:rPr>
              <a:t>A </a:t>
            </a:r>
            <a:r>
              <a:rPr lang="hr-HR" sz="2000" dirty="0" err="1" smtClean="0">
                <a:uFill>
                  <a:solidFill>
                    <a:srgbClr val="000000"/>
                  </a:solidFill>
                </a:uFill>
                <a:latin typeface="Arial" panose="020B0604020202020204" pitchFamily="34" charset="0"/>
                <a:cs typeface="Arial" panose="020B0604020202020204" pitchFamily="34" charset="0"/>
              </a:rPr>
              <a:t>person</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should</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be</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informed</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about</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possible</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consequences</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of</a:t>
            </a:r>
            <a:r>
              <a:rPr lang="hr-HR" sz="2000" dirty="0" smtClean="0">
                <a:uFill>
                  <a:solidFill>
                    <a:srgbClr val="000000"/>
                  </a:solidFill>
                </a:uFill>
                <a:latin typeface="Arial" panose="020B0604020202020204" pitchFamily="34" charset="0"/>
                <a:cs typeface="Arial" panose="020B0604020202020204" pitchFamily="34" charset="0"/>
              </a:rPr>
              <a:t> </a:t>
            </a:r>
            <a:r>
              <a:rPr lang="hr-HR" sz="2000" dirty="0" err="1" smtClean="0">
                <a:uFill>
                  <a:solidFill>
                    <a:srgbClr val="000000"/>
                  </a:solidFill>
                </a:uFill>
                <a:latin typeface="Arial" panose="020B0604020202020204" pitchFamily="34" charset="0"/>
                <a:cs typeface="Arial" panose="020B0604020202020204" pitchFamily="34" charset="0"/>
              </a:rPr>
              <a:t>the</a:t>
            </a:r>
            <a:r>
              <a:rPr lang="hr-HR" sz="2000" dirty="0" smtClean="0">
                <a:uFill>
                  <a:solidFill>
                    <a:srgbClr val="000000"/>
                  </a:solidFill>
                </a:uFill>
                <a:latin typeface="Arial" panose="020B0604020202020204" pitchFamily="34" charset="0"/>
                <a:cs typeface="Arial" panose="020B0604020202020204" pitchFamily="34" charset="0"/>
              </a:rPr>
              <a:t> data transfer.</a:t>
            </a:r>
          </a:p>
          <a:p>
            <a:pPr marL="0" indent="0" algn="just" defTabSz="457200" hangingPunct="1">
              <a:spcBef>
                <a:spcPts val="0"/>
              </a:spcBef>
              <a:buSzTx/>
              <a:buNone/>
              <a:defRPr sz="1100">
                <a:uFill>
                  <a:solidFill>
                    <a:srgbClr val="000000"/>
                  </a:solidFill>
                </a:uFill>
              </a:defRPr>
            </a:pPr>
            <a:endParaRPr lang="hr-HR" sz="2000" dirty="0" smtClean="0">
              <a:uFill>
                <a:solidFill>
                  <a:srgbClr val="000000"/>
                </a:solidFill>
              </a:uFill>
              <a:latin typeface="Arial" panose="020B0604020202020204" pitchFamily="34" charset="0"/>
              <a:cs typeface="Arial" panose="020B0604020202020204" pitchFamily="34" charset="0"/>
            </a:endParaRPr>
          </a:p>
          <a:p>
            <a:pPr algn="just" defTabSz="457200" hangingPunct="1">
              <a:spcBef>
                <a:spcPts val="0"/>
              </a:spcBef>
              <a:buSzTx/>
              <a:buFontTx/>
              <a:buChar char="-"/>
              <a:defRPr sz="1100">
                <a:uFill>
                  <a:solidFill>
                    <a:srgbClr val="000000"/>
                  </a:solidFill>
                </a:uFill>
              </a:defRPr>
            </a:pP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Additionally</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contract</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with</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processor</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is</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necessary</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in</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accordance</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with</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Article</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12</a:t>
            </a:r>
            <a:r>
              <a:rPr lang="hr-HR" sz="2000" dirty="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of</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the</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Law</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which</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a:t>
            </a:r>
            <a:r>
              <a:rPr lang="hr-HR" sz="2000" dirty="0" err="1"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regulates</a:t>
            </a:r>
            <a:r>
              <a:rPr lang="hr-HR" sz="2000" dirty="0" smtClean="0">
                <a:solidFill>
                  <a:srgbClr val="0C0C0E"/>
                </a:solidFill>
                <a:uFill>
                  <a:solidFill>
                    <a:srgbClr val="000000"/>
                  </a:solidFill>
                </a:uFill>
                <a:latin typeface="Arial" panose="020B0604020202020204" pitchFamily="34" charset="0"/>
                <a:ea typeface="Times New Roman"/>
                <a:cs typeface="Arial" panose="020B0604020202020204" pitchFamily="34" charset="0"/>
                <a:sym typeface="Times New Roman"/>
              </a:rPr>
              <a:t> data processing</a:t>
            </a:r>
            <a:r>
              <a:rPr lang="hr-HR" sz="2000" dirty="0">
                <a:uFill>
                  <a:solidFill>
                    <a:srgbClr val="000000"/>
                  </a:solidFill>
                </a:uFill>
                <a:latin typeface="Arial" panose="020B0604020202020204" pitchFamily="34" charset="0"/>
                <a:ea typeface="Times New Roman"/>
                <a:cs typeface="Arial" panose="020B0604020202020204" pitchFamily="34" charset="0"/>
              </a:rPr>
              <a:t> </a:t>
            </a:r>
            <a:r>
              <a:rPr lang="hr-HR" sz="2000" dirty="0" err="1" smtClean="0">
                <a:uFill>
                  <a:solidFill>
                    <a:srgbClr val="000000"/>
                  </a:solidFill>
                </a:uFill>
                <a:latin typeface="Arial" panose="020B0604020202020204" pitchFamily="34" charset="0"/>
                <a:ea typeface="Times New Roman"/>
                <a:cs typeface="Arial" panose="020B0604020202020204" pitchFamily="34" charset="0"/>
              </a:rPr>
              <a:t>by</a:t>
            </a:r>
            <a:r>
              <a:rPr lang="hr-HR" sz="2000" dirty="0" smtClean="0">
                <a:uFill>
                  <a:solidFill>
                    <a:srgbClr val="000000"/>
                  </a:solidFill>
                </a:uFill>
                <a:latin typeface="Arial" panose="020B0604020202020204" pitchFamily="34" charset="0"/>
                <a:ea typeface="Times New Roman"/>
                <a:cs typeface="Arial" panose="020B0604020202020204" pitchFamily="34" charset="0"/>
              </a:rPr>
              <a:t> a </a:t>
            </a:r>
            <a:r>
              <a:rPr lang="hr-HR" sz="2000" dirty="0" err="1" smtClean="0">
                <a:uFill>
                  <a:solidFill>
                    <a:srgbClr val="000000"/>
                  </a:solidFill>
                </a:uFill>
                <a:latin typeface="Arial" panose="020B0604020202020204" pitchFamily="34" charset="0"/>
                <a:ea typeface="Times New Roman"/>
                <a:cs typeface="Arial" panose="020B0604020202020204" pitchFamily="34" charset="0"/>
              </a:rPr>
              <a:t>processor</a:t>
            </a:r>
            <a:r>
              <a:rPr lang="hr-HR" sz="2000" dirty="0" smtClean="0">
                <a:uFill>
                  <a:solidFill>
                    <a:srgbClr val="000000"/>
                  </a:solidFill>
                </a:uFill>
                <a:latin typeface="Arial" panose="020B0604020202020204" pitchFamily="34" charset="0"/>
                <a:ea typeface="Times New Roman"/>
                <a:cs typeface="Arial" panose="020B0604020202020204" pitchFamily="34" charset="0"/>
              </a:rPr>
              <a:t>.</a:t>
            </a:r>
            <a:r>
              <a:rPr lang="de-DE" sz="2000" dirty="0" smtClean="0">
                <a:latin typeface="Arial" panose="020B0604020202020204" pitchFamily="34" charset="0"/>
                <a:cs typeface="Arial" panose="020B0604020202020204" pitchFamily="34" charset="0"/>
              </a:rPr>
              <a:t> </a:t>
            </a:r>
            <a:endParaRPr lang="hr-HR" sz="1400" b="1"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p:txBody>
      </p:sp>
      <p:sp>
        <p:nvSpPr>
          <p:cNvPr id="4" name="Shape 51"/>
          <p:cNvSpPr txBox="1">
            <a:spLocks/>
          </p:cNvSpPr>
          <p:nvPr/>
        </p:nvSpPr>
        <p:spPr>
          <a:xfrm>
            <a:off x="609600" y="4270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1" i="0" u="none" strike="noStrike" cap="none" spc="0" baseline="0">
                <a:ln>
                  <a:noFill/>
                </a:ln>
                <a:solidFill>
                  <a:srgbClr val="0C0C0E"/>
                </a:solidFill>
                <a:uFill>
                  <a:solidFill>
                    <a:srgbClr val="0C0C0E"/>
                  </a:solidFill>
                </a:uFill>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r>
              <a:rPr lang="hr-HR" dirty="0" err="1"/>
              <a:t>Practice</a:t>
            </a:r>
            <a:r>
              <a:rPr lang="hr-HR" dirty="0"/>
              <a:t> </a:t>
            </a:r>
            <a:r>
              <a:rPr lang="hr-HR" dirty="0" err="1"/>
              <a:t>of</a:t>
            </a:r>
            <a:r>
              <a:rPr lang="hr-HR" dirty="0"/>
              <a:t> </a:t>
            </a:r>
            <a:r>
              <a:rPr lang="hr-HR" dirty="0" err="1"/>
              <a:t>the</a:t>
            </a:r>
            <a:r>
              <a:rPr lang="hr-HR" dirty="0"/>
              <a:t> </a:t>
            </a:r>
            <a:r>
              <a:rPr lang="hr-HR" dirty="0" err="1"/>
              <a:t>Agency</a:t>
            </a:r>
            <a:r>
              <a:rPr lang="hr-HR" dirty="0"/>
              <a:t> </a:t>
            </a:r>
            <a:r>
              <a:rPr lang="hr-HR" dirty="0" err="1"/>
              <a:t>regarding</a:t>
            </a:r>
            <a:r>
              <a:rPr lang="hr-HR" dirty="0"/>
              <a:t> </a:t>
            </a:r>
            <a:br>
              <a:rPr lang="hr-HR" dirty="0"/>
            </a:br>
            <a:r>
              <a:rPr lang="hr-HR" dirty="0"/>
              <a:t>personal data transfer </a:t>
            </a:r>
            <a:r>
              <a:rPr lang="hr-HR" dirty="0" err="1"/>
              <a:t>abroad</a:t>
            </a:r>
            <a:r>
              <a:rPr lang="hr-HR" dirty="0"/>
              <a:t> </a:t>
            </a:r>
          </a:p>
        </p:txBody>
      </p:sp>
    </p:spTree>
    <p:extLst>
      <p:ext uri="{BB962C8B-B14F-4D97-AF65-F5344CB8AC3E}">
        <p14:creationId xmlns:p14="http://schemas.microsoft.com/office/powerpoint/2010/main" val="294705675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51"/>
          <p:cNvSpPr txBox="1">
            <a:spLocks/>
          </p:cNvSpPr>
          <p:nvPr/>
        </p:nvSpPr>
        <p:spPr>
          <a:xfrm>
            <a:off x="609600" y="4270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1" i="0" u="none" strike="noStrike" cap="none" spc="0" baseline="0">
                <a:ln>
                  <a:noFill/>
                </a:ln>
                <a:solidFill>
                  <a:srgbClr val="0C0C0E"/>
                </a:solidFill>
                <a:uFill>
                  <a:solidFill>
                    <a:srgbClr val="0C0C0E"/>
                  </a:solidFill>
                </a:uFill>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r>
              <a:rPr lang="hr-HR" dirty="0" smtClean="0"/>
              <a:t>Data processing </a:t>
            </a:r>
            <a:r>
              <a:rPr lang="hr-HR" dirty="0" err="1" smtClean="0"/>
              <a:t>by</a:t>
            </a:r>
            <a:r>
              <a:rPr lang="hr-HR" dirty="0" smtClean="0"/>
              <a:t> a </a:t>
            </a:r>
            <a:r>
              <a:rPr lang="hr-HR" dirty="0" err="1"/>
              <a:t>P</a:t>
            </a:r>
            <a:r>
              <a:rPr lang="hr-HR" dirty="0" err="1" smtClean="0"/>
              <a:t>rocessor</a:t>
            </a:r>
            <a:endParaRPr lang="hr-HR" dirty="0"/>
          </a:p>
        </p:txBody>
      </p:sp>
      <p:sp>
        <p:nvSpPr>
          <p:cNvPr id="3" name="Shape 52"/>
          <p:cNvSpPr txBox="1">
            <a:spLocks/>
          </p:cNvSpPr>
          <p:nvPr/>
        </p:nvSpPr>
        <p:spPr>
          <a:xfrm>
            <a:off x="457200" y="1600200"/>
            <a:ext cx="8229600" cy="4979504"/>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ormAutofit fontScale="92500" lnSpcReduction="10000"/>
          </a:bodyPr>
          <a:lst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a:lstStyle>
          <a:p>
            <a:pPr marL="0" indent="0" algn="ctr" defTabSz="457200" hangingPunct="1">
              <a:spcBef>
                <a:spcPts val="0"/>
              </a:spcBef>
              <a:buSzTx/>
              <a:buFontTx/>
              <a:buNone/>
              <a:defRPr sz="1100">
                <a:uFill>
                  <a:solidFill>
                    <a:srgbClr val="000000"/>
                  </a:solidFill>
                </a:uFill>
              </a:defRPr>
            </a:pPr>
            <a:endParaRPr lang="hr-HR" sz="1200" b="1"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marL="0" indent="0" algn="ctr" defTabSz="457200" hangingPunct="1">
              <a:spcBef>
                <a:spcPts val="0"/>
              </a:spcBef>
              <a:buSzTx/>
              <a:buFontTx/>
              <a:buNone/>
              <a:defRPr sz="1100">
                <a:uFill>
                  <a:solidFill>
                    <a:srgbClr val="000000"/>
                  </a:solidFill>
                </a:uFill>
              </a:defRPr>
            </a:pPr>
            <a:endParaRPr lang="hr-HR" sz="1200" b="1"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marL="0" indent="0" algn="ctr" defTabSz="457200" hangingPunct="1">
              <a:spcBef>
                <a:spcPts val="0"/>
              </a:spcBef>
              <a:buSzTx/>
              <a:buFontTx/>
              <a:buNone/>
              <a:defRPr sz="1100">
                <a:uFill>
                  <a:solidFill>
                    <a:srgbClr val="000000"/>
                  </a:solidFill>
                </a:uFill>
              </a:defRPr>
            </a:pPr>
            <a:endPar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endPar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If </a:t>
            </a:r>
            <a:r>
              <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 L</a:t>
            </a: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aw </a:t>
            </a:r>
            <a:r>
              <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does not exclude data processing by a processor, the controller may conclude a contract with the processor on personal data processing. The contract shall have to be concluded in writing. </a:t>
            </a:r>
            <a:endPar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marL="0" indent="0" algn="just" defTabSz="457200" hangingPunct="1">
              <a:spcBef>
                <a:spcPts val="0"/>
              </a:spcBef>
              <a:buSzTx/>
              <a:buNone/>
              <a:defRPr sz="1100">
                <a:uFill>
                  <a:solidFill>
                    <a:srgbClr val="000000"/>
                  </a:solidFill>
                </a:uFill>
              </a:defRPr>
            </a:pPr>
            <a:endPar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 </a:t>
            </a:r>
            <a:r>
              <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contract shall specify the scope, purpose and the period of time for which the contract has been concluded, as well as adequate guarantees of the processor in terms of technical and organizational protection of personal data. </a:t>
            </a:r>
            <a:endPar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endPar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Data </a:t>
            </a:r>
            <a:r>
              <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processing by the processor shall have to be regulated by a contract, which shall bound the processor towards the controller, in particular that the processor shall act only on the basis of the controller’s instructions in accordance with the provisions of this Law</a:t>
            </a: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t>
            </a:r>
            <a:endPar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endParaRPr lang="bs-Latn-BA"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en-US"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 </a:t>
            </a:r>
            <a:r>
              <a:rPr lang="en-US"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processor shall be responsible for personal data processing according to the data controller’s instructions. While exercising his/her duties, the processor shall not transfer its responsibility to other processors, unless explicitly instructed by the data controller to do so. </a:t>
            </a:r>
            <a:endParaRPr lang="hr-HR" sz="18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p:txBody>
      </p:sp>
    </p:spTree>
    <p:extLst>
      <p:ext uri="{BB962C8B-B14F-4D97-AF65-F5344CB8AC3E}">
        <p14:creationId xmlns:p14="http://schemas.microsoft.com/office/powerpoint/2010/main" val="151223042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p:nvPr/>
        </p:nvSpPr>
        <p:spPr>
          <a:xfrm>
            <a:off x="700086" y="2424111"/>
            <a:ext cx="7500940" cy="3672796"/>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spAutoFit/>
          </a:bodyPr>
          <a:lstStyle/>
          <a:p>
            <a:pPr algn="ctr">
              <a:spcBef>
                <a:spcPts val="1100"/>
              </a:spcBef>
              <a:defRPr sz="4800" b="1">
                <a:solidFill>
                  <a:srgbClr val="B32C16"/>
                </a:solidFill>
                <a:latin typeface="Arial"/>
                <a:ea typeface="Arial"/>
                <a:cs typeface="Arial"/>
                <a:sym typeface="Arial"/>
              </a:defRPr>
            </a:pPr>
            <a:r>
              <a:rPr lang="bs-Latn-BA" dirty="0" err="1" smtClean="0"/>
              <a:t>Thank</a:t>
            </a:r>
            <a:r>
              <a:rPr lang="bs-Latn-BA" dirty="0" smtClean="0"/>
              <a:t> you for your </a:t>
            </a:r>
            <a:r>
              <a:rPr lang="bs-Latn-BA" dirty="0" err="1" smtClean="0"/>
              <a:t>attention</a:t>
            </a:r>
            <a:endParaRPr dirty="0"/>
          </a:p>
          <a:p>
            <a:pPr algn="ctr">
              <a:defRPr sz="2000" b="1">
                <a:solidFill>
                  <a:srgbClr val="B32C16"/>
                </a:solidFill>
                <a:latin typeface="Arial"/>
                <a:ea typeface="Arial"/>
                <a:cs typeface="Arial"/>
                <a:sym typeface="Arial"/>
              </a:defRPr>
            </a:pPr>
            <a:endParaRPr dirty="0"/>
          </a:p>
          <a:p>
            <a:pPr algn="ctr">
              <a:spcBef>
                <a:spcPts val="400"/>
              </a:spcBef>
              <a:defRPr sz="2000" b="1">
                <a:solidFill>
                  <a:srgbClr val="B32C16"/>
                </a:solidFill>
                <a:latin typeface="Arial"/>
                <a:ea typeface="Arial"/>
                <a:cs typeface="Arial"/>
                <a:sym typeface="Arial"/>
              </a:defRPr>
            </a:pPr>
            <a:endParaRPr lang="bs-Latn-BA" smtClean="0"/>
          </a:p>
          <a:p>
            <a:pPr algn="ctr">
              <a:spcBef>
                <a:spcPts val="400"/>
              </a:spcBef>
              <a:defRPr sz="2000" b="1">
                <a:solidFill>
                  <a:srgbClr val="B32C16"/>
                </a:solidFill>
                <a:latin typeface="Arial"/>
                <a:ea typeface="Arial"/>
                <a:cs typeface="Arial"/>
                <a:sym typeface="Arial"/>
              </a:defRPr>
            </a:pPr>
            <a:r>
              <a:rPr lang="bs-Latn-BA" smtClean="0"/>
              <a:t>phone</a:t>
            </a:r>
            <a:r>
              <a:rPr dirty="0" smtClean="0"/>
              <a:t>: </a:t>
            </a:r>
            <a:r>
              <a:rPr dirty="0"/>
              <a:t>033 726 250</a:t>
            </a:r>
          </a:p>
          <a:p>
            <a:pPr algn="ctr">
              <a:spcBef>
                <a:spcPts val="400"/>
              </a:spcBef>
              <a:defRPr sz="2000" b="1">
                <a:solidFill>
                  <a:srgbClr val="B32C16"/>
                </a:solidFill>
                <a:latin typeface="Arial"/>
                <a:ea typeface="Arial"/>
                <a:cs typeface="Arial"/>
                <a:sym typeface="Arial"/>
              </a:defRPr>
            </a:pPr>
            <a:r>
              <a:rPr dirty="0"/>
              <a:t>fax: 033 726 251</a:t>
            </a:r>
          </a:p>
          <a:p>
            <a:pPr algn="ctr">
              <a:spcBef>
                <a:spcPts val="400"/>
              </a:spcBef>
              <a:defRPr sz="2000" b="1">
                <a:solidFill>
                  <a:srgbClr val="B32C16"/>
                </a:solidFill>
                <a:latin typeface="Arial"/>
                <a:ea typeface="Arial"/>
                <a:cs typeface="Arial"/>
                <a:sym typeface="Arial"/>
              </a:defRPr>
            </a:pPr>
            <a:r>
              <a:rPr dirty="0"/>
              <a:t>e-mail: </a:t>
            </a:r>
            <a:r>
              <a:rPr u="sng" dirty="0">
                <a:solidFill>
                  <a:srgbClr val="0000FF"/>
                </a:solidFill>
                <a:uFill>
                  <a:solidFill>
                    <a:srgbClr val="0000FF"/>
                  </a:solidFill>
                </a:uFill>
                <a:hlinkClick r:id="rId2"/>
              </a:rPr>
              <a:t>azlpinfo@azlp.gov.ba</a:t>
            </a:r>
            <a:endParaRPr u="sng" dirty="0">
              <a:solidFill>
                <a:srgbClr val="D2611C"/>
              </a:solidFill>
            </a:endParaRPr>
          </a:p>
          <a:p>
            <a:pPr algn="ctr">
              <a:spcBef>
                <a:spcPts val="400"/>
              </a:spcBef>
              <a:defRPr sz="2000" b="1">
                <a:solidFill>
                  <a:srgbClr val="B32C16"/>
                </a:solidFill>
                <a:latin typeface="Arial"/>
                <a:ea typeface="Arial"/>
                <a:cs typeface="Arial"/>
                <a:sym typeface="Arial"/>
              </a:defRPr>
            </a:pPr>
            <a:r>
              <a:rPr dirty="0"/>
              <a:t>web: </a:t>
            </a:r>
            <a:r>
              <a:rPr u="sng" dirty="0">
                <a:solidFill>
                  <a:srgbClr val="0000FF"/>
                </a:solidFill>
                <a:uFill>
                  <a:solidFill>
                    <a:srgbClr val="0000FF"/>
                  </a:solidFill>
                </a:uFill>
                <a:hlinkClick r:id="rId3"/>
              </a:rPr>
              <a:t>www.azlp.gov.ba</a:t>
            </a:r>
            <a:r>
              <a:rPr dirty="0"/>
              <a:t> </a:t>
            </a:r>
          </a:p>
        </p:txBody>
      </p:sp>
    </p:spTree>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body" idx="4294967295"/>
          </p:nvPr>
        </p:nvSpPr>
        <p:spPr>
          <a:xfrm>
            <a:off x="457200" y="1600200"/>
            <a:ext cx="8229600" cy="4525963"/>
          </a:xfrm>
          <a:prstGeom prst="rect">
            <a:avLst/>
          </a:prstGeom>
        </p:spPr>
        <p:txBody>
          <a:bodyPr>
            <a:normAutofit/>
          </a:bodyPr>
          <a:lstStyle/>
          <a:p>
            <a:pPr marL="333375" indent="-333375" defTabSz="895350" eaLnBrk="1" hangingPunct="1">
              <a:lnSpc>
                <a:spcPct val="90000"/>
              </a:lnSpc>
              <a:spcBef>
                <a:spcPts val="300"/>
              </a:spcBef>
              <a:buFont typeface="Arial" panose="020B0604020202020204" pitchFamily="34" charset="0"/>
              <a:buChar char="•"/>
            </a:pPr>
            <a:r>
              <a:rPr lang="bs-Latn-BA" altLang="sr-Latn-RS" sz="2400" dirty="0" smtClean="0">
                <a:latin typeface="Arial" panose="020B0604020202020204" pitchFamily="34" charset="0"/>
                <a:cs typeface="Arial" panose="020B0604020202020204" pitchFamily="34" charset="0"/>
                <a:sym typeface="Arial" panose="020B0604020202020204" pitchFamily="34" charset="0"/>
              </a:rPr>
              <a:t>Law on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Protection</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of Personal Data </a:t>
            </a:r>
            <a:r>
              <a:rPr lang="en-US" altLang="sr-Latn-RS" sz="2400" dirty="0" smtClean="0">
                <a:latin typeface="Arial" panose="020B0604020202020204" pitchFamily="34" charset="0"/>
                <a:cs typeface="Arial" panose="020B0604020202020204" pitchFamily="34" charset="0"/>
                <a:sym typeface="Arial" panose="020B0604020202020204" pitchFamily="34" charset="0"/>
              </a:rPr>
              <a:t>(</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Official</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Gazette</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of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Bosnia</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and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Herzegovina</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No</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en-US" altLang="sr-Latn-RS" sz="2400" dirty="0">
                <a:latin typeface="Arial" panose="020B0604020202020204" pitchFamily="34" charset="0"/>
                <a:cs typeface="Arial" panose="020B0604020202020204" pitchFamily="34" charset="0"/>
                <a:sym typeface="Arial" panose="020B0604020202020204" pitchFamily="34" charset="0"/>
              </a:rPr>
              <a:t>49/06</a:t>
            </a:r>
            <a:r>
              <a:rPr lang="bs-Latn-BA" altLang="sr-Latn-RS" sz="2400" dirty="0">
                <a:latin typeface="Arial" panose="020B0604020202020204" pitchFamily="34" charset="0"/>
                <a:cs typeface="Arial" panose="020B0604020202020204" pitchFamily="34" charset="0"/>
                <a:sym typeface="Arial" panose="020B0604020202020204" pitchFamily="34" charset="0"/>
              </a:rPr>
              <a:t>, 76/11 i 89/11</a:t>
            </a:r>
            <a:r>
              <a:rPr lang="en-US" altLang="sr-Latn-RS" sz="2400" dirty="0" smtClean="0">
                <a:latin typeface="Arial" panose="020B0604020202020204" pitchFamily="34" charset="0"/>
                <a:cs typeface="Arial" panose="020B0604020202020204" pitchFamily="34" charset="0"/>
                <a:sym typeface="Arial" panose="020B0604020202020204" pitchFamily="34" charset="0"/>
              </a:rPr>
              <a:t>)</a:t>
            </a:r>
            <a:endParaRPr lang="hr-HR" altLang="sr-Latn-RS" sz="2400" dirty="0" smtClean="0">
              <a:latin typeface="Arial" panose="020B0604020202020204" pitchFamily="34" charset="0"/>
              <a:cs typeface="Arial" panose="020B0604020202020204" pitchFamily="34" charset="0"/>
              <a:sym typeface="Arial" panose="020B0604020202020204" pitchFamily="34" charset="0"/>
            </a:endParaRPr>
          </a:p>
          <a:p>
            <a:pPr marL="0" indent="0" defTabSz="895350" eaLnBrk="1" hangingPunct="1">
              <a:lnSpc>
                <a:spcPct val="90000"/>
              </a:lnSpc>
              <a:spcBef>
                <a:spcPts val="300"/>
              </a:spcBef>
              <a:buNone/>
            </a:pPr>
            <a:endParaRPr lang="hr-HR" altLang="sr-Latn-RS" sz="2400" dirty="0" smtClean="0">
              <a:latin typeface="Arial" panose="020B0604020202020204" pitchFamily="34" charset="0"/>
              <a:cs typeface="Arial" panose="020B0604020202020204" pitchFamily="34" charset="0"/>
              <a:sym typeface="Arial" panose="020B0604020202020204" pitchFamily="34" charset="0"/>
            </a:endParaRPr>
          </a:p>
          <a:p>
            <a:pPr marL="333375" indent="-333375" algn="just" defTabSz="895350" eaLnBrk="1" hangingPunct="1">
              <a:lnSpc>
                <a:spcPct val="90000"/>
              </a:lnSpc>
              <a:spcBef>
                <a:spcPts val="300"/>
              </a:spcBef>
              <a:buFont typeface="Arial" panose="020B0604020202020204" pitchFamily="34" charset="0"/>
              <a:buChar char="•"/>
            </a:pPr>
            <a:r>
              <a:rPr lang="en-US" altLang="sr-Latn-RS" sz="2400" dirty="0" err="1" smtClean="0">
                <a:latin typeface="Arial" panose="020B0604020202020204" pitchFamily="34" charset="0"/>
                <a:cs typeface="Arial" panose="020B0604020202020204" pitchFamily="34" charset="0"/>
                <a:sym typeface="Arial" panose="020B0604020202020204" pitchFamily="34" charset="0"/>
              </a:rPr>
              <a:t>Bosn</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i</a:t>
            </a:r>
            <a:r>
              <a:rPr lang="en-US" altLang="sr-Latn-RS" sz="2400" dirty="0" smtClean="0">
                <a:latin typeface="Arial" panose="020B0604020202020204" pitchFamily="34" charset="0"/>
                <a:cs typeface="Arial" panose="020B0604020202020204" pitchFamily="34" charset="0"/>
                <a:sym typeface="Arial" panose="020B0604020202020204" pitchFamily="34" charset="0"/>
              </a:rPr>
              <a:t>a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and</a:t>
            </a:r>
            <a:r>
              <a:rPr lang="en-US" altLang="sr-Latn-RS" sz="2400" dirty="0" smtClean="0">
                <a:latin typeface="Arial" panose="020B0604020202020204" pitchFamily="34" charset="0"/>
                <a:cs typeface="Arial" panose="020B0604020202020204" pitchFamily="34" charset="0"/>
                <a:sym typeface="Arial" panose="020B0604020202020204" pitchFamily="34" charset="0"/>
              </a:rPr>
              <a:t> Her</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z</a:t>
            </a:r>
            <a:r>
              <a:rPr lang="en-US" altLang="sr-Latn-RS" sz="2400" dirty="0" err="1" smtClean="0">
                <a:latin typeface="Arial" panose="020B0604020202020204" pitchFamily="34" charset="0"/>
                <a:cs typeface="Arial" panose="020B0604020202020204" pitchFamily="34" charset="0"/>
                <a:sym typeface="Arial" panose="020B0604020202020204" pitchFamily="34" charset="0"/>
              </a:rPr>
              <a:t>egovina</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en-US" altLang="sr-Latn-RS" sz="2400" dirty="0" err="1" smtClean="0">
                <a:latin typeface="Arial" panose="020B0604020202020204" pitchFamily="34" charset="0"/>
                <a:cs typeface="Arial" panose="020B0604020202020204" pitchFamily="34" charset="0"/>
                <a:sym typeface="Arial" panose="020B0604020202020204" pitchFamily="34" charset="0"/>
              </a:rPr>
              <a:t>ratif</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ied</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Convention</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of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Council</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of Europe</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for </a:t>
            </a:r>
            <a:r>
              <a:rPr lang="bs-Latn-BA" altLang="sr-Latn-RS" sz="2400" dirty="0" err="1">
                <a:latin typeface="Arial" panose="020B0604020202020204" pitchFamily="34" charset="0"/>
                <a:cs typeface="Arial" panose="020B0604020202020204" pitchFamily="34" charset="0"/>
                <a:sym typeface="Arial" panose="020B0604020202020204" pitchFamily="34" charset="0"/>
              </a:rPr>
              <a:t>P</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rotection</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of </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Individuals</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err="1">
                <a:latin typeface="Arial" panose="020B0604020202020204" pitchFamily="34" charset="0"/>
                <a:cs typeface="Arial" panose="020B0604020202020204" pitchFamily="34" charset="0"/>
                <a:sym typeface="Arial" panose="020B0604020202020204" pitchFamily="34" charset="0"/>
              </a:rPr>
              <a:t>R</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egarding</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the</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A</a:t>
            </a:r>
            <a:r>
              <a:rPr lang="en-US" altLang="sr-Latn-RS" sz="2400" dirty="0" err="1" smtClean="0">
                <a:latin typeface="Arial" panose="020B0604020202020204" pitchFamily="34" charset="0"/>
                <a:cs typeface="Arial" panose="020B0604020202020204" pitchFamily="34" charset="0"/>
                <a:sym typeface="Arial" panose="020B0604020202020204" pitchFamily="34" charset="0"/>
              </a:rPr>
              <a:t>utomat</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ic</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err="1">
                <a:latin typeface="Arial" panose="020B0604020202020204" pitchFamily="34" charset="0"/>
                <a:cs typeface="Arial" panose="020B0604020202020204" pitchFamily="34" charset="0"/>
                <a:sym typeface="Arial" panose="020B0604020202020204" pitchFamily="34" charset="0"/>
              </a:rPr>
              <a:t>P</a:t>
            </a:r>
            <a:r>
              <a:rPr lang="bs-Latn-BA" altLang="sr-Latn-RS" sz="2400" dirty="0" err="1" smtClean="0">
                <a:latin typeface="Arial" panose="020B0604020202020204" pitchFamily="34" charset="0"/>
                <a:cs typeface="Arial" panose="020B0604020202020204" pitchFamily="34" charset="0"/>
                <a:sym typeface="Arial" panose="020B0604020202020204" pitchFamily="34" charset="0"/>
              </a:rPr>
              <a:t>rocessing</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of Personal </a:t>
            </a:r>
            <a:r>
              <a:rPr lang="bs-Latn-BA" altLang="sr-Latn-RS" sz="2400" dirty="0">
                <a:latin typeface="Arial" panose="020B0604020202020204" pitchFamily="34" charset="0"/>
                <a:cs typeface="Arial" panose="020B0604020202020204" pitchFamily="34" charset="0"/>
                <a:sym typeface="Arial" panose="020B0604020202020204" pitchFamily="34" charset="0"/>
              </a:rPr>
              <a:t>D</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ata</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en-US" altLang="sr-Latn-RS" sz="2400" dirty="0">
                <a:latin typeface="Arial" panose="020B0604020202020204" pitchFamily="34" charset="0"/>
                <a:cs typeface="Arial" panose="020B0604020202020204" pitchFamily="34" charset="0"/>
                <a:sym typeface="Arial" panose="020B0604020202020204" pitchFamily="34" charset="0"/>
              </a:rPr>
              <a:t>ETS</a:t>
            </a:r>
            <a:r>
              <a:rPr lang="bs-Latn-BA" altLang="sr-Latn-RS" sz="2400" dirty="0">
                <a:latin typeface="Arial" panose="020B0604020202020204" pitchFamily="34" charset="0"/>
                <a:cs typeface="Arial" panose="020B0604020202020204" pitchFamily="34" charset="0"/>
                <a:sym typeface="Arial" panose="020B0604020202020204" pitchFamily="34" charset="0"/>
              </a:rPr>
              <a:t> </a:t>
            </a:r>
            <a:r>
              <a:rPr lang="en-US" altLang="sr-Latn-RS" sz="2400" dirty="0">
                <a:latin typeface="Arial" panose="020B0604020202020204" pitchFamily="34" charset="0"/>
                <a:cs typeface="Arial" panose="020B0604020202020204" pitchFamily="34" charset="0"/>
                <a:sym typeface="Arial" panose="020B0604020202020204" pitchFamily="34" charset="0"/>
              </a:rPr>
              <a:t>108</a:t>
            </a:r>
            <a:r>
              <a:rPr lang="en-US" altLang="sr-Latn-RS" sz="2400" dirty="0" smtClean="0">
                <a:latin typeface="Arial" panose="020B0604020202020204" pitchFamily="34" charset="0"/>
                <a:cs typeface="Arial" panose="020B0604020202020204" pitchFamily="34" charset="0"/>
                <a:sym typeface="Arial" panose="020B0604020202020204" pitchFamily="34" charset="0"/>
              </a:rPr>
              <a:t>)</a:t>
            </a:r>
            <a:r>
              <a:rPr lang="hr-HR" altLang="sr-Latn-RS" sz="2400" dirty="0" smtClean="0">
                <a:latin typeface="Arial" panose="020B0604020202020204" pitchFamily="34" charset="0"/>
                <a:cs typeface="Arial" panose="020B0604020202020204" pitchFamily="34" charset="0"/>
                <a:sym typeface="Arial" panose="020B0604020202020204" pitchFamily="34" charset="0"/>
              </a:rPr>
              <a:t>.</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endParaRPr lang="hr-HR" altLang="sr-Latn-RS" sz="2400" dirty="0" smtClean="0">
              <a:latin typeface="Arial" panose="020B0604020202020204" pitchFamily="34" charset="0"/>
              <a:cs typeface="Arial" panose="020B0604020202020204" pitchFamily="34" charset="0"/>
              <a:sym typeface="Arial" panose="020B0604020202020204" pitchFamily="34" charset="0"/>
            </a:endParaRPr>
          </a:p>
          <a:p>
            <a:pPr marL="0" indent="0" defTabSz="895350" eaLnBrk="1" hangingPunct="1">
              <a:lnSpc>
                <a:spcPct val="90000"/>
              </a:lnSpc>
              <a:spcBef>
                <a:spcPts val="300"/>
              </a:spcBef>
              <a:buNone/>
            </a:pPr>
            <a:endParaRPr lang="en-US" altLang="sr-Latn-RS" sz="2400" dirty="0">
              <a:latin typeface="Arial" panose="020B0604020202020204" pitchFamily="34" charset="0"/>
              <a:cs typeface="Arial" panose="020B0604020202020204" pitchFamily="34" charset="0"/>
              <a:sym typeface="Arial" panose="020B0604020202020204" pitchFamily="34" charset="0"/>
            </a:endParaRPr>
          </a:p>
          <a:p>
            <a:pPr marL="336550" indent="-336550" algn="just" defTabSz="904875" eaLnBrk="1" hangingPunct="1">
              <a:lnSpc>
                <a:spcPct val="90000"/>
              </a:lnSpc>
              <a:spcBef>
                <a:spcPts val="500"/>
              </a:spcBef>
              <a:buFont typeface="Arial" panose="020B0604020202020204" pitchFamily="34" charset="0"/>
              <a:buChar char="•"/>
            </a:pPr>
            <a:r>
              <a:rPr lang="hr-HR" altLang="sr-Latn-RS" sz="2400" dirty="0" err="1" smtClean="0">
                <a:latin typeface="Arial" panose="020B0604020202020204" pitchFamily="34" charset="0"/>
                <a:cs typeface="Arial" panose="020B0604020202020204" pitchFamily="34" charset="0"/>
                <a:sym typeface="Arial" panose="020B0604020202020204" pitchFamily="34" charset="0"/>
              </a:rPr>
              <a:t>The</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Agency</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was</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established</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by</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the </a:t>
            </a:r>
            <a:r>
              <a:rPr lang="bs-Latn-BA" altLang="sr-Latn-RS" sz="2400" dirty="0">
                <a:latin typeface="Arial" panose="020B0604020202020204" pitchFamily="34" charset="0"/>
                <a:cs typeface="Arial" panose="020B0604020202020204" pitchFamily="34" charset="0"/>
                <a:sym typeface="Arial" panose="020B0604020202020204" pitchFamily="34" charset="0"/>
              </a:rPr>
              <a:t>Law on </a:t>
            </a:r>
            <a:r>
              <a:rPr lang="bs-Latn-BA" altLang="sr-Latn-RS" sz="2400" dirty="0" err="1">
                <a:latin typeface="Arial" panose="020B0604020202020204" pitchFamily="34" charset="0"/>
                <a:cs typeface="Arial" panose="020B0604020202020204" pitchFamily="34" charset="0"/>
                <a:sym typeface="Arial" panose="020B0604020202020204" pitchFamily="34" charset="0"/>
              </a:rPr>
              <a:t>Protection</a:t>
            </a:r>
            <a:r>
              <a:rPr lang="bs-Latn-BA" altLang="sr-Latn-RS" sz="2400" dirty="0">
                <a:latin typeface="Arial" panose="020B0604020202020204" pitchFamily="34" charset="0"/>
                <a:cs typeface="Arial" panose="020B0604020202020204" pitchFamily="34" charset="0"/>
                <a:sym typeface="Arial" panose="020B0604020202020204" pitchFamily="34" charset="0"/>
              </a:rPr>
              <a:t> of </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Personal </a:t>
            </a:r>
            <a:r>
              <a:rPr lang="bs-Latn-BA" altLang="sr-Latn-RS" sz="2400" dirty="0">
                <a:latin typeface="Arial" panose="020B0604020202020204" pitchFamily="34" charset="0"/>
                <a:cs typeface="Arial" panose="020B0604020202020204" pitchFamily="34" charset="0"/>
                <a:sym typeface="Arial" panose="020B0604020202020204" pitchFamily="34" charset="0"/>
              </a:rPr>
              <a:t>Data</a:t>
            </a:r>
            <a:r>
              <a:rPr lang="bs-Latn-BA"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and</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it</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has</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started</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its</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work</a:t>
            </a:r>
            <a:r>
              <a:rPr lang="hr-HR" altLang="sr-Latn-RS" sz="2400" dirty="0" smtClean="0">
                <a:latin typeface="Arial" panose="020B0604020202020204" pitchFamily="34" charset="0"/>
                <a:cs typeface="Arial" panose="020B0604020202020204" pitchFamily="34" charset="0"/>
                <a:sym typeface="Arial" panose="020B0604020202020204" pitchFamily="34" charset="0"/>
              </a:rPr>
              <a:t> </a:t>
            </a:r>
            <a:r>
              <a:rPr lang="hr-HR" altLang="sr-Latn-RS" sz="2400" dirty="0" err="1" smtClean="0">
                <a:latin typeface="Arial" panose="020B0604020202020204" pitchFamily="34" charset="0"/>
                <a:cs typeface="Arial" panose="020B0604020202020204" pitchFamily="34" charset="0"/>
                <a:sym typeface="Arial" panose="020B0604020202020204" pitchFamily="34" charset="0"/>
              </a:rPr>
              <a:t>in</a:t>
            </a:r>
            <a:r>
              <a:rPr lang="en-US" altLang="sr-Latn-RS" sz="2400" dirty="0" smtClean="0">
                <a:latin typeface="Arial" panose="020B0604020202020204" pitchFamily="34" charset="0"/>
                <a:cs typeface="Arial" panose="020B0604020202020204" pitchFamily="34" charset="0"/>
                <a:sym typeface="Arial" panose="020B0604020202020204" pitchFamily="34" charset="0"/>
              </a:rPr>
              <a:t> </a:t>
            </a:r>
            <a:r>
              <a:rPr lang="en-US" altLang="sr-Latn-RS" sz="2400" dirty="0">
                <a:latin typeface="Arial" panose="020B0604020202020204" pitchFamily="34" charset="0"/>
                <a:cs typeface="Arial" panose="020B0604020202020204" pitchFamily="34" charset="0"/>
                <a:sym typeface="Arial" panose="020B0604020202020204" pitchFamily="34" charset="0"/>
              </a:rPr>
              <a:t>2008.</a:t>
            </a:r>
          </a:p>
          <a:p>
            <a:pPr marL="334961" indent="-334961" defTabSz="895350">
              <a:lnSpc>
                <a:spcPct val="90000"/>
              </a:lnSpc>
              <a:spcBef>
                <a:spcPts val="300"/>
              </a:spcBef>
              <a:buChar char="•"/>
              <a:defRPr sz="1600" b="1" u="sng">
                <a:latin typeface="Arial"/>
                <a:ea typeface="Arial"/>
                <a:cs typeface="Arial"/>
                <a:sym typeface="Arial"/>
              </a:defRPr>
            </a:pPr>
            <a:endParaRPr dirty="0"/>
          </a:p>
        </p:txBody>
      </p:sp>
      <p:sp>
        <p:nvSpPr>
          <p:cNvPr id="4" name="Shape 39"/>
          <p:cNvSpPr txBox="1">
            <a:spLocks/>
          </p:cNvSpPr>
          <p:nvPr/>
        </p:nvSpPr>
        <p:spPr>
          <a:xfrm>
            <a:off x="457200" y="2746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r>
              <a:rPr lang="hr-HR" b="1" dirty="0" smtClean="0"/>
              <a:t>Personal data </a:t>
            </a:r>
            <a:r>
              <a:rPr lang="hr-HR" b="1" dirty="0" err="1" smtClean="0"/>
              <a:t>protection</a:t>
            </a:r>
            <a:r>
              <a:rPr lang="hr-HR" b="1" dirty="0" smtClean="0"/>
              <a:t> </a:t>
            </a:r>
            <a:r>
              <a:rPr lang="hr-HR" b="1" dirty="0" err="1" smtClean="0"/>
              <a:t>in</a:t>
            </a:r>
            <a:r>
              <a:rPr lang="hr-HR" b="1" dirty="0" smtClean="0"/>
              <a:t> BiH</a:t>
            </a:r>
            <a:endParaRPr lang="hr-HR" b="1" dirty="0"/>
          </a:p>
        </p:txBody>
      </p:sp>
    </p:spTree>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9"/>
          <p:cNvSpPr txBox="1">
            <a:spLocks/>
          </p:cNvSpPr>
          <p:nvPr/>
        </p:nvSpPr>
        <p:spPr>
          <a:xfrm>
            <a:off x="457200" y="2746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r>
              <a:rPr lang="hr-HR" b="1" dirty="0" smtClean="0"/>
              <a:t>Personal Data Protection </a:t>
            </a:r>
            <a:r>
              <a:rPr lang="hr-HR" b="1" dirty="0" err="1" smtClean="0"/>
              <a:t>in</a:t>
            </a:r>
            <a:r>
              <a:rPr lang="hr-HR" b="1" dirty="0" smtClean="0"/>
              <a:t> BiH</a:t>
            </a:r>
            <a:endParaRPr lang="hr-HR" b="1" dirty="0"/>
          </a:p>
        </p:txBody>
      </p:sp>
      <p:sp>
        <p:nvSpPr>
          <p:cNvPr id="3" name="Shape 34"/>
          <p:cNvSpPr txBox="1">
            <a:spLocks/>
          </p:cNvSpPr>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ormAutofit/>
          </a:bodyPr>
          <a:lst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a:lstStyle>
          <a:p>
            <a:pPr marL="333375" indent="-333375" algn="just" defTabSz="895350" hangingPunct="1">
              <a:lnSpc>
                <a:spcPct val="90000"/>
              </a:lnSpc>
              <a:spcBef>
                <a:spcPts val="300"/>
              </a:spcBef>
              <a:buFont typeface="Arial" panose="020B0604020202020204" pitchFamily="34" charset="0"/>
              <a:buChar char="•"/>
            </a:pPr>
            <a:r>
              <a:rPr lang="en-US" sz="2000" b="1" dirty="0">
                <a:latin typeface="Arial" panose="020B0604020202020204" pitchFamily="34" charset="0"/>
              </a:rPr>
              <a:t>Law on Amendments to the Law on the Protection of Personal Data („Official Gazette of Bosnia and Herzegovina“ 76/11</a:t>
            </a:r>
            <a:r>
              <a:rPr lang="en-US" sz="2000" b="1" dirty="0" smtClean="0">
                <a:latin typeface="Arial" panose="020B0604020202020204" pitchFamily="34" charset="0"/>
              </a:rPr>
              <a:t>)</a:t>
            </a:r>
            <a:endParaRPr lang="bs-Latn-BA" sz="2000" b="1" dirty="0" smtClean="0">
              <a:latin typeface="Arial" panose="020B0604020202020204" pitchFamily="34" charset="0"/>
            </a:endParaRPr>
          </a:p>
          <a:p>
            <a:pPr marL="0" indent="0" algn="just" defTabSz="895350" hangingPunct="1">
              <a:lnSpc>
                <a:spcPct val="90000"/>
              </a:lnSpc>
              <a:spcBef>
                <a:spcPts val="300"/>
              </a:spcBef>
              <a:buNone/>
            </a:pPr>
            <a:endParaRPr lang="hr-HR" sz="2000" dirty="0">
              <a:latin typeface="Arial" panose="020B0604020202020204" pitchFamily="34" charset="0"/>
              <a:ea typeface="Arial"/>
              <a:cs typeface="Arial" panose="020B0604020202020204" pitchFamily="34" charset="0"/>
              <a:sym typeface="Arial"/>
            </a:endParaRPr>
          </a:p>
          <a:p>
            <a:pPr marL="333375" indent="-333375" algn="just" defTabSz="895350" hangingPunct="1">
              <a:lnSpc>
                <a:spcPct val="90000"/>
              </a:lnSpc>
              <a:spcBef>
                <a:spcPts val="300"/>
              </a:spcBef>
              <a:buFont typeface="Arial" panose="020B0604020202020204" pitchFamily="34" charset="0"/>
              <a:buChar char="•"/>
            </a:pPr>
            <a:r>
              <a:rPr lang="hr-HR" sz="2000" dirty="0" err="1" smtClean="0">
                <a:latin typeface="Arial" panose="020B0604020202020204" pitchFamily="34" charset="0"/>
                <a:ea typeface="Arial"/>
                <a:cs typeface="Arial" panose="020B0604020202020204" pitchFamily="34" charset="0"/>
                <a:sym typeface="Arial"/>
              </a:rPr>
              <a:t>The</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amendments</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ensured</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convergence</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of</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the</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Law</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with</a:t>
            </a:r>
            <a:r>
              <a:rPr lang="hr-HR" sz="2000" dirty="0" smtClean="0">
                <a:latin typeface="Arial" panose="020B0604020202020204" pitchFamily="34" charset="0"/>
                <a:ea typeface="Arial"/>
                <a:cs typeface="Arial" panose="020B0604020202020204" pitchFamily="34" charset="0"/>
                <a:sym typeface="Arial"/>
              </a:rPr>
              <a:t> European Union </a:t>
            </a:r>
            <a:r>
              <a:rPr lang="hr-HR" sz="2000" dirty="0" err="1" smtClean="0">
                <a:latin typeface="Arial" panose="020B0604020202020204" pitchFamily="34" charset="0"/>
                <a:ea typeface="Arial"/>
                <a:cs typeface="Arial" panose="020B0604020202020204" pitchFamily="34" charset="0"/>
                <a:sym typeface="Arial"/>
              </a:rPr>
              <a:t>Legislation</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that</a:t>
            </a:r>
            <a:r>
              <a:rPr lang="hr-HR" sz="2000" dirty="0" smtClean="0">
                <a:latin typeface="Arial" panose="020B0604020202020204" pitchFamily="34" charset="0"/>
                <a:ea typeface="Arial"/>
                <a:cs typeface="Arial" panose="020B0604020202020204" pitchFamily="34" charset="0"/>
                <a:sym typeface="Arial"/>
              </a:rPr>
              <a:t> </a:t>
            </a:r>
            <a:r>
              <a:rPr lang="hr-HR" sz="2000" dirty="0" err="1" smtClean="0">
                <a:latin typeface="Arial" panose="020B0604020202020204" pitchFamily="34" charset="0"/>
                <a:ea typeface="Arial"/>
                <a:cs typeface="Arial" panose="020B0604020202020204" pitchFamily="34" charset="0"/>
                <a:sym typeface="Arial"/>
              </a:rPr>
              <a:t>refers</a:t>
            </a:r>
            <a:r>
              <a:rPr lang="hr-HR" sz="2000" dirty="0" smtClean="0">
                <a:latin typeface="Arial" panose="020B0604020202020204" pitchFamily="34" charset="0"/>
                <a:ea typeface="Arial"/>
                <a:cs typeface="Arial" panose="020B0604020202020204" pitchFamily="34" charset="0"/>
                <a:sym typeface="Arial"/>
              </a:rPr>
              <a:t> to personal data </a:t>
            </a:r>
            <a:r>
              <a:rPr lang="hr-HR" sz="2000" dirty="0" err="1" smtClean="0">
                <a:latin typeface="Arial" panose="020B0604020202020204" pitchFamily="34" charset="0"/>
                <a:ea typeface="Arial"/>
                <a:cs typeface="Arial" panose="020B0604020202020204" pitchFamily="34" charset="0"/>
                <a:sym typeface="Arial"/>
              </a:rPr>
              <a:t>protection</a:t>
            </a:r>
            <a:r>
              <a:rPr lang="hr-HR" sz="2000" i="1" dirty="0" smtClean="0">
                <a:latin typeface="Arial" panose="020B0604020202020204" pitchFamily="34" charset="0"/>
                <a:ea typeface="Arial"/>
                <a:cs typeface="Arial" panose="020B0604020202020204" pitchFamily="34" charset="0"/>
                <a:sym typeface="Arial"/>
              </a:rPr>
              <a:t>.</a:t>
            </a:r>
          </a:p>
          <a:p>
            <a:pPr marL="0" indent="0" algn="just" defTabSz="895350" hangingPunct="1">
              <a:lnSpc>
                <a:spcPct val="90000"/>
              </a:lnSpc>
              <a:spcBef>
                <a:spcPts val="300"/>
              </a:spcBef>
              <a:buNone/>
            </a:pPr>
            <a:endParaRPr lang="hr-HR" sz="2000" i="1" dirty="0" smtClean="0">
              <a:latin typeface="Arial" panose="020B0604020202020204" pitchFamily="34" charset="0"/>
              <a:ea typeface="Arial"/>
              <a:cs typeface="Arial" panose="020B0604020202020204" pitchFamily="34" charset="0"/>
              <a:sym typeface="Arial"/>
            </a:endParaRPr>
          </a:p>
          <a:p>
            <a:pPr marL="333375" indent="-333375" algn="just" defTabSz="895350" hangingPunct="1">
              <a:lnSpc>
                <a:spcPct val="90000"/>
              </a:lnSpc>
              <a:spcBef>
                <a:spcPts val="300"/>
              </a:spcBef>
              <a:buFont typeface="Arial" panose="020B0604020202020204" pitchFamily="34" charset="0"/>
              <a:buChar char="•"/>
            </a:pPr>
            <a:r>
              <a:rPr lang="hr-HR" sz="2000" dirty="0" err="1" smtClean="0">
                <a:latin typeface="Arial" panose="020B0604020202020204" pitchFamily="34" charset="0"/>
                <a:cs typeface="Arial" panose="020B0604020202020204" pitchFamily="34" charset="0"/>
              </a:rPr>
              <a:t>The</a:t>
            </a:r>
            <a:r>
              <a:rPr lang="hr-HR" sz="2000" dirty="0" smtClean="0">
                <a:latin typeface="Arial" panose="020B0604020202020204" pitchFamily="34" charset="0"/>
                <a:cs typeface="Arial" panose="020B0604020202020204" pitchFamily="34" charset="0"/>
              </a:rPr>
              <a:t> most </a:t>
            </a:r>
            <a:r>
              <a:rPr lang="hr-HR" sz="2000" dirty="0" err="1" smtClean="0">
                <a:latin typeface="Arial" panose="020B0604020202020204" pitchFamily="34" charset="0"/>
                <a:cs typeface="Arial" panose="020B0604020202020204" pitchFamily="34" charset="0"/>
              </a:rPr>
              <a:t>important</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Amendments</a:t>
            </a:r>
            <a:r>
              <a:rPr lang="hr-HR" sz="2000" dirty="0" smtClean="0">
                <a:latin typeface="Arial" panose="020B0604020202020204" pitchFamily="34" charset="0"/>
                <a:cs typeface="Arial" panose="020B0604020202020204" pitchFamily="34" charset="0"/>
              </a:rPr>
              <a:t> to </a:t>
            </a:r>
            <a:r>
              <a:rPr lang="hr-HR" sz="2000" dirty="0" err="1" smtClean="0">
                <a:latin typeface="Arial" panose="020B0604020202020204" pitchFamily="34" charset="0"/>
                <a:cs typeface="Arial" panose="020B0604020202020204" pitchFamily="34" charset="0"/>
              </a:rPr>
              <a:t>the</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Law</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refer</a:t>
            </a:r>
            <a:r>
              <a:rPr lang="hr-HR" sz="2000" dirty="0" smtClean="0">
                <a:latin typeface="Arial" panose="020B0604020202020204" pitchFamily="34" charset="0"/>
                <a:cs typeface="Arial" panose="020B0604020202020204" pitchFamily="34" charset="0"/>
              </a:rPr>
              <a:t> to </a:t>
            </a:r>
            <a:r>
              <a:rPr lang="hr-HR" sz="2000" dirty="0" err="1" smtClean="0">
                <a:latin typeface="Arial" panose="020B0604020202020204" pitchFamily="34" charset="0"/>
                <a:cs typeface="Arial" panose="020B0604020202020204" pitchFamily="34" charset="0"/>
              </a:rPr>
              <a:t>establishment</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of</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mechanisms</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and</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institutes</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that</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will</a:t>
            </a:r>
            <a:r>
              <a:rPr lang="hr-HR" sz="2000" dirty="0" smtClean="0">
                <a:latin typeface="Arial" panose="020B0604020202020204" pitchFamily="34" charset="0"/>
                <a:cs typeface="Arial" panose="020B0604020202020204" pitchFamily="34" charset="0"/>
              </a:rPr>
              <a:t> provide a </a:t>
            </a:r>
            <a:r>
              <a:rPr lang="hr-HR" sz="2000" dirty="0" err="1" smtClean="0">
                <a:latin typeface="Arial" panose="020B0604020202020204" pitchFamily="34" charset="0"/>
                <a:cs typeface="Arial" panose="020B0604020202020204" pitchFamily="34" charset="0"/>
              </a:rPr>
              <a:t>substantial</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independence</a:t>
            </a:r>
            <a:r>
              <a:rPr lang="hr-HR" sz="2000" dirty="0" smtClean="0">
                <a:latin typeface="Arial" panose="020B0604020202020204" pitchFamily="34" charset="0"/>
                <a:cs typeface="Arial" panose="020B0604020202020204" pitchFamily="34" charset="0"/>
              </a:rPr>
              <a:t> for </a:t>
            </a:r>
            <a:r>
              <a:rPr lang="hr-HR" sz="2000" dirty="0" err="1" smtClean="0">
                <a:latin typeface="Arial" panose="020B0604020202020204" pitchFamily="34" charset="0"/>
                <a:cs typeface="Arial" panose="020B0604020202020204" pitchFamily="34" charset="0"/>
              </a:rPr>
              <a:t>the</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Agency</a:t>
            </a:r>
            <a:r>
              <a:rPr lang="hr-HR" sz="2000" dirty="0" smtClean="0">
                <a:latin typeface="Arial" panose="020B0604020202020204" pitchFamily="34" charset="0"/>
                <a:cs typeface="Arial" panose="020B0604020202020204" pitchFamily="34" charset="0"/>
              </a:rPr>
              <a:t> as </a:t>
            </a:r>
            <a:r>
              <a:rPr lang="en-US" sz="2000" dirty="0" smtClean="0">
                <a:latin typeface="Arial" panose="020B0604020202020204" pitchFamily="34" charset="0"/>
                <a:cs typeface="Arial" panose="020B0604020202020204" pitchFamily="34" charset="0"/>
              </a:rPr>
              <a:t>a </a:t>
            </a:r>
            <a:r>
              <a:rPr lang="en-US" sz="2000" dirty="0">
                <a:latin typeface="Arial" panose="020B0604020202020204" pitchFamily="34" charset="0"/>
                <a:cs typeface="Arial" panose="020B0604020202020204" pitchFamily="34" charset="0"/>
              </a:rPr>
              <a:t>prerequisite for the efficient </a:t>
            </a:r>
            <a:r>
              <a:rPr lang="en-US" sz="2000" dirty="0" smtClean="0">
                <a:latin typeface="Arial" panose="020B0604020202020204" pitchFamily="34" charset="0"/>
                <a:cs typeface="Arial" panose="020B0604020202020204" pitchFamily="34" charset="0"/>
              </a:rPr>
              <a:t>operation</a:t>
            </a:r>
            <a:r>
              <a:rPr lang="hr-HR" sz="2000" dirty="0" smtClean="0">
                <a:latin typeface="Arial" panose="020B0604020202020204" pitchFamily="34" charset="0"/>
                <a:cs typeface="Arial" panose="020B0604020202020204" pitchFamily="34" charset="0"/>
              </a:rPr>
              <a:t>. </a:t>
            </a:r>
          </a:p>
          <a:p>
            <a:pPr marL="0" indent="0" algn="just" defTabSz="895350" hangingPunct="1">
              <a:lnSpc>
                <a:spcPct val="90000"/>
              </a:lnSpc>
              <a:spcBef>
                <a:spcPts val="300"/>
              </a:spcBef>
              <a:buNone/>
            </a:pPr>
            <a:endParaRPr lang="hr-HR" sz="2000" dirty="0">
              <a:latin typeface="Arial" panose="020B0604020202020204" pitchFamily="34" charset="0"/>
              <a:cs typeface="Arial" panose="020B0604020202020204" pitchFamily="34" charset="0"/>
            </a:endParaRPr>
          </a:p>
          <a:p>
            <a:pPr marL="333375" indent="-333375" algn="just" defTabSz="895350" hangingPunct="1">
              <a:lnSpc>
                <a:spcPct val="90000"/>
              </a:lnSpc>
              <a:spcBef>
                <a:spcPts val="300"/>
              </a:spcBef>
              <a:buFont typeface="Arial" panose="020B0604020202020204" pitchFamily="34" charset="0"/>
              <a:buChar char="•"/>
            </a:pPr>
            <a:r>
              <a:rPr lang="sr-Latn-RS" sz="2000" b="1" dirty="0" err="1" smtClean="0">
                <a:latin typeface="Arial" panose="020B0604020202020204" pitchFamily="34" charset="0"/>
                <a:cs typeface="Arial" panose="020B0604020202020204" pitchFamily="34" charset="0"/>
              </a:rPr>
              <a:t>Amendments</a:t>
            </a:r>
            <a:r>
              <a:rPr lang="sr-Latn-RS" sz="2000" b="1" dirty="0" smtClean="0">
                <a:latin typeface="Arial" panose="020B0604020202020204" pitchFamily="34" charset="0"/>
                <a:cs typeface="Arial" panose="020B0604020202020204" pitchFamily="34" charset="0"/>
              </a:rPr>
              <a:t> to </a:t>
            </a:r>
            <a:r>
              <a:rPr lang="sr-Latn-RS" sz="2000" b="1" dirty="0" err="1" smtClean="0">
                <a:latin typeface="Arial" panose="020B0604020202020204" pitchFamily="34" charset="0"/>
                <a:cs typeface="Arial" panose="020B0604020202020204" pitchFamily="34" charset="0"/>
              </a:rPr>
              <a:t>the</a:t>
            </a:r>
            <a:r>
              <a:rPr lang="sr-Latn-RS" sz="2000" b="1" dirty="0" smtClean="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Law</a:t>
            </a:r>
            <a:r>
              <a:rPr lang="sr-Latn-RS" sz="2000" b="1" dirty="0" smtClean="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regarding</a:t>
            </a:r>
            <a:r>
              <a:rPr lang="sr-Latn-RS" sz="2000" b="1" dirty="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the</a:t>
            </a:r>
            <a:r>
              <a:rPr lang="sr-Latn-RS" sz="2000" b="1" dirty="0" smtClean="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stipulated</a:t>
            </a:r>
            <a:r>
              <a:rPr lang="sr-Latn-RS" sz="2000" b="1" dirty="0" smtClean="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conditions</a:t>
            </a:r>
            <a:r>
              <a:rPr lang="sr-Latn-RS" sz="2000" b="1" dirty="0" smtClean="0">
                <a:latin typeface="Arial" panose="020B0604020202020204" pitchFamily="34" charset="0"/>
                <a:cs typeface="Arial" panose="020B0604020202020204" pitchFamily="34" charset="0"/>
              </a:rPr>
              <a:t> </a:t>
            </a:r>
            <a:r>
              <a:rPr lang="sr-Latn-RS" sz="2000" b="1" dirty="0" err="1" smtClean="0">
                <a:latin typeface="Arial" panose="020B0604020202020204" pitchFamily="34" charset="0"/>
                <a:cs typeface="Arial" panose="020B0604020202020204" pitchFamily="34" charset="0"/>
              </a:rPr>
              <a:t>for</a:t>
            </a:r>
            <a:r>
              <a:rPr lang="sr-Latn-RS" sz="2000" b="1" dirty="0" smtClean="0">
                <a:latin typeface="Arial" panose="020B0604020202020204" pitchFamily="34" charset="0"/>
                <a:cs typeface="Arial" panose="020B0604020202020204" pitchFamily="34" charset="0"/>
              </a:rPr>
              <a:t> data transfer </a:t>
            </a:r>
            <a:r>
              <a:rPr lang="hr-HR" sz="2000" b="1" dirty="0" err="1" smtClean="0">
                <a:latin typeface="Arial" panose="020B0604020202020204" pitchFamily="34" charset="0"/>
                <a:cs typeface="Arial" panose="020B0604020202020204" pitchFamily="34" charset="0"/>
              </a:rPr>
              <a:t>abroad</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in</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relation</a:t>
            </a:r>
            <a:r>
              <a:rPr lang="hr-HR" sz="2000" b="1" dirty="0" smtClean="0">
                <a:latin typeface="Arial" panose="020B0604020202020204" pitchFamily="34" charset="0"/>
                <a:cs typeface="Arial" panose="020B0604020202020204" pitchFamily="34" charset="0"/>
              </a:rPr>
              <a:t> to </a:t>
            </a:r>
            <a:r>
              <a:rPr lang="hr-HR" sz="2000" b="1" dirty="0" err="1" smtClean="0">
                <a:latin typeface="Arial" panose="020B0604020202020204" pitchFamily="34" charset="0"/>
                <a:cs typeface="Arial" panose="020B0604020202020204" pitchFamily="34" charset="0"/>
              </a:rPr>
              <a:t>the</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earlier</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decision</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where</a:t>
            </a:r>
            <a:r>
              <a:rPr lang="hr-HR" sz="2000" b="1" dirty="0" smtClean="0">
                <a:latin typeface="Arial" panose="020B0604020202020204" pitchFamily="34" charset="0"/>
                <a:cs typeface="Arial" panose="020B0604020202020204" pitchFamily="34" charset="0"/>
              </a:rPr>
              <a:t> data transfer </a:t>
            </a:r>
            <a:r>
              <a:rPr lang="hr-HR" sz="2000" b="1" dirty="0" err="1" smtClean="0">
                <a:latin typeface="Arial" panose="020B0604020202020204" pitchFamily="34" charset="0"/>
                <a:cs typeface="Arial" panose="020B0604020202020204" pitchFamily="34" charset="0"/>
              </a:rPr>
              <a:t>abroad</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was</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not</a:t>
            </a:r>
            <a:r>
              <a:rPr lang="hr-HR" sz="2000" b="1" dirty="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regulated</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in</a:t>
            </a:r>
            <a:r>
              <a:rPr lang="hr-HR" sz="2000" b="1" dirty="0" smtClean="0">
                <a:latin typeface="Arial" panose="020B0604020202020204" pitchFamily="34" charset="0"/>
                <a:cs typeface="Arial" panose="020B0604020202020204" pitchFamily="34" charset="0"/>
              </a:rPr>
              <a:t> </a:t>
            </a:r>
            <a:r>
              <a:rPr lang="hr-HR" sz="2000" b="1" dirty="0" err="1" smtClean="0">
                <a:latin typeface="Arial" panose="020B0604020202020204" pitchFamily="34" charset="0"/>
                <a:cs typeface="Arial" panose="020B0604020202020204" pitchFamily="34" charset="0"/>
              </a:rPr>
              <a:t>detail</a:t>
            </a:r>
            <a:r>
              <a:rPr lang="hr-HR" sz="2000" dirty="0" smtClean="0">
                <a:latin typeface="Arial" panose="020B0604020202020204" pitchFamily="34" charset="0"/>
                <a:cs typeface="Arial" panose="020B0604020202020204" pitchFamily="34" charset="0"/>
              </a:rPr>
              <a:t>.</a:t>
            </a:r>
          </a:p>
          <a:p>
            <a:pPr marL="333375" indent="-333375" defTabSz="895350" hangingPunct="1">
              <a:lnSpc>
                <a:spcPct val="90000"/>
              </a:lnSpc>
              <a:spcBef>
                <a:spcPts val="300"/>
              </a:spcBef>
              <a:buFont typeface="Arial" panose="020B0604020202020204" pitchFamily="34" charset="0"/>
              <a:buChar char="•"/>
            </a:pPr>
            <a:endParaRPr lang="sr-Latn-RS" sz="1600" dirty="0">
              <a:latin typeface="Arial" panose="020B0604020202020204" pitchFamily="34" charset="0"/>
              <a:cs typeface="Arial" panose="020B0604020202020204" pitchFamily="34" charset="0"/>
            </a:endParaRPr>
          </a:p>
          <a:p>
            <a:pPr marL="333375" indent="-333375" defTabSz="895350" hangingPunct="1">
              <a:lnSpc>
                <a:spcPct val="90000"/>
              </a:lnSpc>
              <a:spcBef>
                <a:spcPts val="300"/>
              </a:spcBef>
              <a:buFont typeface="Arial" panose="020B0604020202020204" pitchFamily="34" charset="0"/>
              <a:buChar char="•"/>
            </a:pPr>
            <a:endParaRPr lang="hr-HR" sz="1600" dirty="0" smtClean="0">
              <a:latin typeface="Arial" panose="020B0604020202020204" pitchFamily="34" charset="0"/>
              <a:cs typeface="Arial" panose="020B0604020202020204" pitchFamily="34" charset="0"/>
            </a:endParaRPr>
          </a:p>
          <a:p>
            <a:pPr marL="0" indent="0" defTabSz="895350" hangingPunct="1">
              <a:lnSpc>
                <a:spcPct val="90000"/>
              </a:lnSpc>
              <a:spcBef>
                <a:spcPts val="300"/>
              </a:spcBef>
              <a:buNone/>
            </a:pPr>
            <a:endParaRPr lang="hr-HR" sz="1600" dirty="0">
              <a:latin typeface="Arial"/>
              <a:ea typeface="Arial"/>
              <a:cs typeface="Arial"/>
              <a:sym typeface="Arial"/>
            </a:endParaRPr>
          </a:p>
        </p:txBody>
      </p:sp>
    </p:spTree>
    <p:extLst>
      <p:ext uri="{BB962C8B-B14F-4D97-AF65-F5344CB8AC3E}">
        <p14:creationId xmlns:p14="http://schemas.microsoft.com/office/powerpoint/2010/main" val="213096169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hape 39"/>
          <p:cNvSpPr>
            <a:spLocks noGrp="1"/>
          </p:cNvSpPr>
          <p:nvPr>
            <p:ph type="title" idx="4294967295"/>
          </p:nvPr>
        </p:nvSpPr>
        <p:spPr>
          <a:xfrm>
            <a:off x="457200" y="274637"/>
            <a:ext cx="8229600" cy="1143001"/>
          </a:xfrm>
          <a:prstGeom prst="rect">
            <a:avLst/>
          </a:prstGeom>
        </p:spPr>
        <p:txBody>
          <a:bodyPr>
            <a:normAutofit/>
          </a:bodyPr>
          <a:lstStyle>
            <a:lvl1pPr>
              <a:defRPr sz="3200">
                <a:latin typeface="Arial"/>
                <a:ea typeface="Arial"/>
                <a:cs typeface="Arial"/>
                <a:sym typeface="Arial"/>
              </a:defRPr>
            </a:lvl1pPr>
          </a:lstStyle>
          <a:p>
            <a:r>
              <a:rPr lang="hr-HR" b="1" dirty="0" err="1" smtClean="0"/>
              <a:t>Article</a:t>
            </a:r>
            <a:r>
              <a:rPr lang="hr-HR" b="1" dirty="0" smtClean="0"/>
              <a:t> 17.</a:t>
            </a:r>
            <a:endParaRPr b="1" dirty="0"/>
          </a:p>
        </p:txBody>
      </p:sp>
      <p:sp>
        <p:nvSpPr>
          <p:cNvPr id="40" name="Shape 40"/>
          <p:cNvSpPr>
            <a:spLocks noGrp="1"/>
          </p:cNvSpPr>
          <p:nvPr>
            <p:ph type="body" idx="4294967295"/>
          </p:nvPr>
        </p:nvSpPr>
        <p:spPr>
          <a:xfrm>
            <a:off x="457200" y="1417638"/>
            <a:ext cx="8229600" cy="4708525"/>
          </a:xfrm>
          <a:prstGeom prst="rect">
            <a:avLst/>
          </a:prstGeom>
        </p:spPr>
        <p:txBody>
          <a:bodyPr>
            <a:noAutofit/>
          </a:bodyPr>
          <a:lstStyle/>
          <a:p>
            <a:pPr algn="just" eaLnBrk="1" hangingPunct="1">
              <a:spcBef>
                <a:spcPts val="500"/>
              </a:spcBef>
              <a:buFont typeface="Arial" panose="020B0604020202020204" pitchFamily="34" charset="0"/>
              <a:buChar char="•"/>
            </a:pPr>
            <a:r>
              <a:rPr lang="hr-HR" altLang="sr-Latn-RS" sz="2000" dirty="0" err="1" smtClean="0">
                <a:latin typeface="Arial" panose="020B0604020202020204" pitchFamily="34" charset="0"/>
                <a:cs typeface="Arial" panose="020B0604020202020204" pitchFamily="34" charset="0"/>
                <a:sym typeface="Arial" panose="020B0604020202020204" pitchFamily="34" charset="0"/>
              </a:rPr>
              <a:t>Before</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any</a:t>
            </a:r>
            <a:r>
              <a:rPr lang="hr-HR" altLang="sr-Latn-RS" sz="2000" dirty="0" smtClean="0">
                <a:latin typeface="Arial" panose="020B0604020202020204" pitchFamily="34" charset="0"/>
                <a:cs typeface="Arial" panose="020B0604020202020204" pitchFamily="34" charset="0"/>
                <a:sym typeface="Arial" panose="020B0604020202020204" pitchFamily="34" charset="0"/>
              </a:rPr>
              <a:t> data transfer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abroad</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it</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is</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necessary</a:t>
            </a:r>
            <a:r>
              <a:rPr lang="hr-HR" altLang="sr-Latn-RS" sz="2000" dirty="0" smtClean="0">
                <a:latin typeface="Arial" panose="020B0604020202020204" pitchFamily="34" charset="0"/>
                <a:cs typeface="Arial" panose="020B0604020202020204" pitchFamily="34" charset="0"/>
                <a:sym typeface="Arial" panose="020B0604020202020204" pitchFamily="34" charset="0"/>
              </a:rPr>
              <a:t> to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check</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if</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there</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is</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legal</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basis</a:t>
            </a:r>
            <a:r>
              <a:rPr lang="hr-HR" altLang="sr-Latn-RS" sz="2000" dirty="0" smtClean="0">
                <a:latin typeface="Arial" panose="020B0604020202020204" pitchFamily="34" charset="0"/>
                <a:cs typeface="Arial" panose="020B0604020202020204" pitchFamily="34" charset="0"/>
                <a:sym typeface="Arial" panose="020B0604020202020204" pitchFamily="34" charset="0"/>
              </a:rPr>
              <a:t> for data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delivery</a:t>
            </a:r>
            <a:r>
              <a:rPr lang="hr-HR" altLang="sr-Latn-RS" sz="2000" dirty="0" smtClean="0">
                <a:latin typeface="Arial" panose="020B0604020202020204" pitchFamily="34" charset="0"/>
                <a:cs typeface="Arial" panose="020B0604020202020204" pitchFamily="34" charset="0"/>
                <a:sym typeface="Arial" panose="020B0604020202020204" pitchFamily="34" charset="0"/>
              </a:rPr>
              <a:t> to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third</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parties</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which</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is</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regulated</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by</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the</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Article</a:t>
            </a:r>
            <a:r>
              <a:rPr lang="hr-HR" altLang="sr-Latn-RS" sz="2000" dirty="0" smtClean="0">
                <a:latin typeface="Arial" panose="020B0604020202020204" pitchFamily="34" charset="0"/>
                <a:cs typeface="Arial" panose="020B0604020202020204" pitchFamily="34" charset="0"/>
                <a:sym typeface="Arial" panose="020B0604020202020204" pitchFamily="34" charset="0"/>
              </a:rPr>
              <a:t> 17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of</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the</a:t>
            </a:r>
            <a:r>
              <a:rPr lang="hr-HR" altLang="sr-Latn-RS" sz="2000" dirty="0" smtClean="0">
                <a:latin typeface="Arial" panose="020B0604020202020204" pitchFamily="34" charset="0"/>
                <a:cs typeface="Arial" panose="020B0604020202020204" pitchFamily="34" charset="0"/>
                <a:sym typeface="Arial" panose="020B0604020202020204" pitchFamily="34" charset="0"/>
              </a:rPr>
              <a:t>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Law</a:t>
            </a:r>
            <a:r>
              <a:rPr lang="hr-HR" altLang="sr-Latn-RS" sz="2000" dirty="0" smtClean="0">
                <a:latin typeface="Arial" panose="020B0604020202020204" pitchFamily="34" charset="0"/>
                <a:cs typeface="Arial" panose="020B0604020202020204" pitchFamily="34" charset="0"/>
                <a:sym typeface="Arial" panose="020B0604020202020204" pitchFamily="34" charset="0"/>
              </a:rPr>
              <a:t> on Protection </a:t>
            </a:r>
            <a:r>
              <a:rPr lang="hr-HR" altLang="sr-Latn-RS" sz="2000" dirty="0" err="1" smtClean="0">
                <a:latin typeface="Arial" panose="020B0604020202020204" pitchFamily="34" charset="0"/>
                <a:cs typeface="Arial" panose="020B0604020202020204" pitchFamily="34" charset="0"/>
                <a:sym typeface="Arial" panose="020B0604020202020204" pitchFamily="34" charset="0"/>
              </a:rPr>
              <a:t>of</a:t>
            </a:r>
            <a:r>
              <a:rPr lang="hr-HR" altLang="sr-Latn-RS" sz="2000" dirty="0" smtClean="0">
                <a:latin typeface="Arial" panose="020B0604020202020204" pitchFamily="34" charset="0"/>
                <a:cs typeface="Arial" panose="020B0604020202020204" pitchFamily="34" charset="0"/>
                <a:sym typeface="Arial" panose="020B0604020202020204" pitchFamily="34" charset="0"/>
              </a:rPr>
              <a:t> Personal Data </a:t>
            </a:r>
          </a:p>
          <a:p>
            <a:pPr algn="just" eaLnBrk="1" hangingPunct="1">
              <a:spcBef>
                <a:spcPts val="500"/>
              </a:spcBef>
              <a:buFont typeface="Arial" panose="020B0604020202020204" pitchFamily="34" charset="0"/>
              <a:buChar char="•"/>
            </a:pPr>
            <a:r>
              <a:rPr lang="hr-HR" sz="2000" dirty="0" err="1" smtClean="0">
                <a:latin typeface="Arial" panose="020B0604020202020204" pitchFamily="34" charset="0"/>
                <a:cs typeface="Arial" panose="020B0604020202020204" pitchFamily="34" charset="0"/>
              </a:rPr>
              <a:t>According</a:t>
            </a:r>
            <a:r>
              <a:rPr lang="hr-HR" sz="2000" dirty="0" smtClean="0">
                <a:latin typeface="Arial" panose="020B0604020202020204" pitchFamily="34" charset="0"/>
                <a:cs typeface="Arial" panose="020B0604020202020204" pitchFamily="34" charset="0"/>
              </a:rPr>
              <a:t> to </a:t>
            </a:r>
            <a:r>
              <a:rPr lang="hr-HR" sz="2000" dirty="0" err="1" smtClean="0">
                <a:latin typeface="Arial" panose="020B0604020202020204" pitchFamily="34" charset="0"/>
                <a:cs typeface="Arial" panose="020B0604020202020204" pitchFamily="34" charset="0"/>
              </a:rPr>
              <a:t>the</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Article</a:t>
            </a:r>
            <a:r>
              <a:rPr lang="hr-HR" sz="2000" dirty="0" smtClean="0">
                <a:latin typeface="Arial" panose="020B0604020202020204" pitchFamily="34" charset="0"/>
                <a:cs typeface="Arial" panose="020B0604020202020204" pitchFamily="34" charset="0"/>
              </a:rPr>
              <a:t> 17 </a:t>
            </a:r>
            <a:r>
              <a:rPr lang="hr-HR" sz="2000" dirty="0" err="1" smtClean="0">
                <a:latin typeface="Arial" panose="020B0604020202020204" pitchFamily="34" charset="0"/>
                <a:cs typeface="Arial" panose="020B0604020202020204" pitchFamily="34" charset="0"/>
              </a:rPr>
              <a:t>of</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the</a:t>
            </a:r>
            <a:r>
              <a:rPr lang="hr-HR" sz="2000" dirty="0" smtClean="0">
                <a:latin typeface="Arial" panose="020B0604020202020204" pitchFamily="34" charset="0"/>
                <a:cs typeface="Arial" panose="020B0604020202020204" pitchFamily="34" charset="0"/>
              </a:rPr>
              <a:t> </a:t>
            </a:r>
            <a:r>
              <a:rPr lang="hr-HR" sz="2000" dirty="0" err="1" smtClean="0">
                <a:latin typeface="Arial" panose="020B0604020202020204" pitchFamily="34" charset="0"/>
                <a:cs typeface="Arial" panose="020B0604020202020204" pitchFamily="34" charset="0"/>
              </a:rPr>
              <a:t>Law</a:t>
            </a:r>
            <a:r>
              <a:rPr lang="hr-HR" sz="2000" dirty="0" smtClean="0">
                <a:latin typeface="Arial" panose="020B0604020202020204" pitchFamily="34" charset="0"/>
                <a:cs typeface="Arial" panose="020B0604020202020204" pitchFamily="34" charset="0"/>
              </a:rPr>
              <a:t>:</a:t>
            </a:r>
          </a:p>
          <a:p>
            <a:pPr algn="just">
              <a:spcBef>
                <a:spcPts val="0"/>
              </a:spcBef>
              <a:buChar char="•"/>
              <a:defRPr sz="2400">
                <a:latin typeface="Arial"/>
                <a:ea typeface="Arial"/>
                <a:cs typeface="Arial"/>
                <a:sym typeface="Arial"/>
              </a:defRPr>
            </a:pPr>
            <a:r>
              <a:rPr lang="en-US" sz="2000" dirty="0">
                <a:latin typeface="Arial" panose="020B0604020202020204" pitchFamily="34" charset="0"/>
                <a:cs typeface="Arial" panose="020B0604020202020204" pitchFamily="34" charset="0"/>
                <a:sym typeface="Arial"/>
              </a:rPr>
              <a:t>(1) The data controller may not provide personal data to any users prior to notifying thereof the data subject. If the data subject does not consent to providing of the personal data, the data shall not be disclosed to the third party unless such disclosure is in the public interest. </a:t>
            </a:r>
            <a:endParaRPr lang="hr-HR" sz="2000" dirty="0">
              <a:latin typeface="Arial" panose="020B0604020202020204" pitchFamily="34" charset="0"/>
              <a:cs typeface="Arial" panose="020B0604020202020204" pitchFamily="34" charset="0"/>
              <a:sym typeface="Arial"/>
            </a:endParaRPr>
          </a:p>
          <a:p>
            <a:pPr algn="just">
              <a:spcBef>
                <a:spcPts val="0"/>
              </a:spcBef>
              <a:buChar char="•"/>
              <a:defRPr sz="2400">
                <a:latin typeface="Arial"/>
                <a:ea typeface="Arial"/>
                <a:cs typeface="Arial"/>
                <a:sym typeface="Arial"/>
              </a:defRPr>
            </a:pPr>
            <a:r>
              <a:rPr lang="en-US" sz="2000" dirty="0" smtClean="0">
                <a:latin typeface="Arial" panose="020B0604020202020204" pitchFamily="34" charset="0"/>
                <a:cs typeface="Arial" panose="020B0604020202020204" pitchFamily="34" charset="0"/>
                <a:sym typeface="Arial"/>
              </a:rPr>
              <a:t>(</a:t>
            </a:r>
            <a:r>
              <a:rPr lang="en-US" sz="2000" dirty="0">
                <a:latin typeface="Arial" panose="020B0604020202020204" pitchFamily="34" charset="0"/>
                <a:cs typeface="Arial" panose="020B0604020202020204" pitchFamily="34" charset="0"/>
                <a:sym typeface="Arial"/>
              </a:rPr>
              <a:t>2) The personal data controller is authorized to provide personal data to other users based on the user’s written request if this is necessary for carrying out tasks within the competence specified by law or for exercising of lawful interests of the user. </a:t>
            </a:r>
            <a:endParaRPr lang="hr-HR" sz="2000" dirty="0" smtClean="0">
              <a:latin typeface="Arial" panose="020B0604020202020204" pitchFamily="34" charset="0"/>
              <a:cs typeface="Arial" panose="020B0604020202020204" pitchFamily="34" charset="0"/>
              <a:sym typeface="Arial"/>
            </a:endParaRPr>
          </a:p>
          <a:p>
            <a:pPr algn="just">
              <a:spcBef>
                <a:spcPts val="0"/>
              </a:spcBef>
              <a:buFont typeface="Arial"/>
              <a:buChar char="•"/>
              <a:defRPr sz="2400">
                <a:latin typeface="Arial"/>
                <a:ea typeface="Arial"/>
                <a:cs typeface="Arial"/>
                <a:sym typeface="Arial"/>
              </a:defRPr>
            </a:pPr>
            <a:r>
              <a:rPr lang="en-US" sz="2000" dirty="0">
                <a:latin typeface="Arial" panose="020B0604020202020204" pitchFamily="34" charset="0"/>
                <a:cs typeface="Arial" panose="020B0604020202020204" pitchFamily="34" charset="0"/>
                <a:sym typeface="Arial"/>
              </a:rPr>
              <a:t>(3) The written request shall indicate the purpose and legal grounds for the personal data use, and the type of personal data requested. </a:t>
            </a:r>
            <a:endParaRPr lang="hr-HR" sz="2000" dirty="0" smtClean="0">
              <a:latin typeface="Arial" panose="020B0604020202020204" pitchFamily="34" charset="0"/>
              <a:cs typeface="Arial" panose="020B0604020202020204" pitchFamily="34" charset="0"/>
              <a:sym typeface="Arial"/>
            </a:endParaRPr>
          </a:p>
          <a:p>
            <a:pPr>
              <a:spcBef>
                <a:spcPts val="0"/>
              </a:spcBef>
              <a:buChar char="•"/>
              <a:defRPr sz="2400">
                <a:latin typeface="Arial"/>
                <a:ea typeface="Arial"/>
                <a:cs typeface="Arial"/>
                <a:sym typeface="Arial"/>
              </a:defRPr>
            </a:pPr>
            <a:endParaRPr sz="2000" dirty="0"/>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a:spLocks noGrp="1"/>
          </p:cNvSpPr>
          <p:nvPr>
            <p:ph type="title" idx="4294967295"/>
          </p:nvPr>
        </p:nvSpPr>
        <p:spPr>
          <a:xfrm>
            <a:off x="457200" y="241587"/>
            <a:ext cx="8229600" cy="1143001"/>
          </a:xfrm>
          <a:prstGeom prst="rect">
            <a:avLst/>
          </a:prstGeom>
        </p:spPr>
        <p:txBody>
          <a:bodyPr>
            <a:normAutofit/>
          </a:bodyPr>
          <a:lstStyle>
            <a:lvl1pPr>
              <a:defRPr sz="3200" b="1">
                <a:solidFill>
                  <a:srgbClr val="0C0C0E"/>
                </a:solidFill>
                <a:uFill>
                  <a:solidFill>
                    <a:srgbClr val="0C0C0E"/>
                  </a:solidFill>
                </a:uFill>
                <a:latin typeface="Arial"/>
                <a:ea typeface="Arial"/>
                <a:cs typeface="Arial"/>
                <a:sym typeface="Arial"/>
              </a:defRPr>
            </a:lvl1pPr>
          </a:lstStyle>
          <a:p>
            <a:pPr>
              <a:defRPr b="0">
                <a:solidFill>
                  <a:srgbClr val="000000"/>
                </a:solidFill>
                <a:uFillTx/>
              </a:defRPr>
            </a:pPr>
            <a:r>
              <a:rPr lang="bs-Latn-BA" b="1" dirty="0" smtClean="0">
                <a:solidFill>
                  <a:srgbClr val="0C0C0E"/>
                </a:solidFill>
                <a:uFill>
                  <a:solidFill>
                    <a:srgbClr val="0C0C0E"/>
                  </a:solidFill>
                </a:uFill>
              </a:rPr>
              <a:t>Data </a:t>
            </a:r>
            <a:r>
              <a:rPr lang="bs-Latn-BA" b="1" dirty="0" smtClean="0">
                <a:solidFill>
                  <a:srgbClr val="0C0C0E"/>
                </a:solidFill>
                <a:uFill>
                  <a:solidFill>
                    <a:srgbClr val="0C0C0E"/>
                  </a:solidFill>
                </a:uFill>
              </a:rPr>
              <a:t>transfer </a:t>
            </a:r>
            <a:r>
              <a:rPr lang="bs-Latn-BA" b="1" dirty="0" err="1" smtClean="0">
                <a:solidFill>
                  <a:srgbClr val="0C0C0E"/>
                </a:solidFill>
                <a:uFill>
                  <a:solidFill>
                    <a:srgbClr val="0C0C0E"/>
                  </a:solidFill>
                </a:uFill>
              </a:rPr>
              <a:t>abroad</a:t>
            </a:r>
            <a:endParaRPr b="1" dirty="0">
              <a:solidFill>
                <a:srgbClr val="0C0C0E"/>
              </a:solidFill>
              <a:uFill>
                <a:solidFill>
                  <a:srgbClr val="0C0C0E"/>
                </a:solidFill>
              </a:uFill>
            </a:endParaRPr>
          </a:p>
        </p:txBody>
      </p:sp>
      <p:sp>
        <p:nvSpPr>
          <p:cNvPr id="46" name="Shape 46"/>
          <p:cNvSpPr>
            <a:spLocks noGrp="1"/>
          </p:cNvSpPr>
          <p:nvPr>
            <p:ph type="body" idx="4294967295"/>
          </p:nvPr>
        </p:nvSpPr>
        <p:spPr>
          <a:xfrm>
            <a:off x="457200" y="1299990"/>
            <a:ext cx="8229600" cy="4826173"/>
          </a:xfrm>
          <a:prstGeom prst="rect">
            <a:avLst/>
          </a:prstGeom>
        </p:spPr>
        <p:txBody>
          <a:bodyPr>
            <a:normAutofit fontScale="92500" lnSpcReduction="20000"/>
          </a:bodyPr>
          <a:lstStyle/>
          <a:p>
            <a:pPr marL="0" indent="0" algn="ctr" defTabSz="425195">
              <a:spcBef>
                <a:spcPts val="0"/>
              </a:spcBef>
              <a:buSzTx/>
              <a:buFontTx/>
              <a:buNone/>
              <a:defRPr sz="1023">
                <a:uFill>
                  <a:solidFill>
                    <a:srgbClr val="000000"/>
                  </a:solidFill>
                </a:uFill>
              </a:defRPr>
            </a:pPr>
            <a:endParaRPr sz="1116" b="1" dirty="0">
              <a:solidFill>
                <a:srgbClr val="0C0C0E"/>
              </a:solidFill>
              <a:uFill>
                <a:solidFill>
                  <a:srgbClr val="0C0C0E"/>
                </a:solidFill>
              </a:uFill>
              <a:latin typeface="Times New Roman"/>
              <a:ea typeface="Times New Roman"/>
              <a:cs typeface="Times New Roman"/>
              <a:sym typeface="Times New Roman"/>
            </a:endParaRPr>
          </a:p>
          <a:p>
            <a:pPr marL="0" indent="0" algn="ctr" defTabSz="425195">
              <a:spcBef>
                <a:spcPts val="0"/>
              </a:spcBef>
              <a:buSzTx/>
              <a:buFontTx/>
              <a:buNone/>
              <a:defRPr sz="1023">
                <a:uFill>
                  <a:solidFill>
                    <a:srgbClr val="000000"/>
                  </a:solidFill>
                </a:uFill>
              </a:defRPr>
            </a:pPr>
            <a:endParaRPr sz="1116" b="1" dirty="0">
              <a:solidFill>
                <a:srgbClr val="0C0C0E"/>
              </a:solidFill>
              <a:uFill>
                <a:solidFill>
                  <a:srgbClr val="0C0C0E"/>
                </a:solidFill>
              </a:uFill>
              <a:latin typeface="Times New Roman"/>
              <a:ea typeface="Times New Roman"/>
              <a:cs typeface="Times New Roman"/>
              <a:sym typeface="Times New Roman"/>
            </a:endParaRPr>
          </a:p>
          <a:p>
            <a:pPr marL="0" indent="0" algn="ctr" defTabSz="850391">
              <a:spcBef>
                <a:spcPts val="0"/>
              </a:spcBef>
              <a:buSzTx/>
              <a:buFontTx/>
              <a:buNone/>
              <a:defRPr sz="2232">
                <a:latin typeface="Arial"/>
                <a:ea typeface="Arial"/>
                <a:cs typeface="Arial"/>
                <a:sym typeface="Arial"/>
              </a:defRPr>
            </a:pPr>
            <a:r>
              <a:rPr lang="bs-Latn-BA" b="1" dirty="0" err="1" smtClean="0">
                <a:solidFill>
                  <a:srgbClr val="0C0C0E"/>
                </a:solidFill>
                <a:uFill>
                  <a:solidFill>
                    <a:srgbClr val="0C0C0E"/>
                  </a:solidFill>
                </a:uFill>
              </a:rPr>
              <a:t>Article</a:t>
            </a:r>
            <a:r>
              <a:rPr lang="bs-Latn-BA" b="1" dirty="0" smtClean="0">
                <a:solidFill>
                  <a:srgbClr val="0C0C0E"/>
                </a:solidFill>
                <a:uFill>
                  <a:solidFill>
                    <a:srgbClr val="0C0C0E"/>
                  </a:solidFill>
                </a:uFill>
              </a:rPr>
              <a:t> 18 of the Law</a:t>
            </a:r>
            <a:r>
              <a:rPr lang="hr-HR" b="1" dirty="0" smtClean="0">
                <a:solidFill>
                  <a:srgbClr val="0C0C0E"/>
                </a:solidFill>
                <a:uFill>
                  <a:solidFill>
                    <a:srgbClr val="0C0C0E"/>
                  </a:solidFill>
                </a:uFill>
              </a:rPr>
              <a:t>,</a:t>
            </a:r>
            <a:r>
              <a:rPr b="1" dirty="0" smtClean="0">
                <a:solidFill>
                  <a:srgbClr val="0C0C0E"/>
                </a:solidFill>
                <a:uFill>
                  <a:solidFill>
                    <a:srgbClr val="0C0C0E"/>
                  </a:solidFill>
                </a:uFill>
              </a:rPr>
              <a:t> </a:t>
            </a:r>
            <a:r>
              <a:rPr lang="bs-Latn-BA" b="1" dirty="0" err="1" smtClean="0">
                <a:solidFill>
                  <a:srgbClr val="0C0C0E"/>
                </a:solidFill>
                <a:uFill>
                  <a:solidFill>
                    <a:srgbClr val="0C0C0E"/>
                  </a:solidFill>
                </a:uFill>
              </a:rPr>
              <a:t>paragraphs</a:t>
            </a:r>
            <a:r>
              <a:rPr b="1" dirty="0" smtClean="0">
                <a:solidFill>
                  <a:srgbClr val="0C0C0E"/>
                </a:solidFill>
                <a:uFill>
                  <a:solidFill>
                    <a:srgbClr val="0C0C0E"/>
                  </a:solidFill>
                </a:uFill>
              </a:rPr>
              <a:t> </a:t>
            </a:r>
            <a:r>
              <a:rPr b="1" dirty="0">
                <a:solidFill>
                  <a:srgbClr val="0C0C0E"/>
                </a:solidFill>
                <a:uFill>
                  <a:solidFill>
                    <a:srgbClr val="0C0C0E"/>
                  </a:solidFill>
                </a:uFill>
              </a:rPr>
              <a:t>(1) </a:t>
            </a:r>
            <a:r>
              <a:rPr lang="bs-Latn-BA" b="1" dirty="0" smtClean="0">
                <a:solidFill>
                  <a:srgbClr val="0C0C0E"/>
                </a:solidFill>
                <a:uFill>
                  <a:solidFill>
                    <a:srgbClr val="0C0C0E"/>
                  </a:solidFill>
                </a:uFill>
              </a:rPr>
              <a:t>and</a:t>
            </a:r>
            <a:r>
              <a:rPr b="1" dirty="0" smtClean="0">
                <a:solidFill>
                  <a:srgbClr val="0C0C0E"/>
                </a:solidFill>
                <a:uFill>
                  <a:solidFill>
                    <a:srgbClr val="0C0C0E"/>
                  </a:solidFill>
                </a:uFill>
              </a:rPr>
              <a:t> </a:t>
            </a:r>
            <a:r>
              <a:rPr b="1" dirty="0">
                <a:solidFill>
                  <a:srgbClr val="0C0C0E"/>
                </a:solidFill>
                <a:uFill>
                  <a:solidFill>
                    <a:srgbClr val="0C0C0E"/>
                  </a:solidFill>
                </a:uFill>
              </a:rPr>
              <a:t>(2)</a:t>
            </a:r>
          </a:p>
          <a:p>
            <a:pPr marL="0" indent="0" algn="just" defTabSz="425195">
              <a:spcBef>
                <a:spcPts val="0"/>
              </a:spcBef>
              <a:buSzTx/>
              <a:buFontTx/>
              <a:buNone/>
              <a:defRPr sz="1302">
                <a:uFill>
                  <a:solidFill>
                    <a:srgbClr val="000000"/>
                  </a:solidFill>
                </a:uFill>
              </a:defRPr>
            </a:pPr>
            <a:endParaRPr lang="bs-Latn-BA" b="1" dirty="0">
              <a:solidFill>
                <a:srgbClr val="0C0C0E"/>
              </a:solidFill>
              <a:uFill>
                <a:solidFill>
                  <a:srgbClr val="0C0C0E"/>
                </a:solidFill>
              </a:uFill>
              <a:ea typeface="Arial"/>
              <a:cs typeface="Arial"/>
            </a:endParaRPr>
          </a:p>
          <a:p>
            <a:pPr marL="0" indent="0" algn="just" defTabSz="425195">
              <a:spcBef>
                <a:spcPts val="0"/>
              </a:spcBef>
              <a:buSzTx/>
              <a:buFontTx/>
              <a:buNone/>
              <a:defRPr sz="1302">
                <a:uFill>
                  <a:solidFill>
                    <a:srgbClr val="000000"/>
                  </a:solidFill>
                </a:uFill>
              </a:defRPr>
            </a:pPr>
            <a:endParaRPr lang="bs-Latn-BA" b="1" dirty="0">
              <a:solidFill>
                <a:srgbClr val="0C0C0E"/>
              </a:solidFill>
              <a:uFill>
                <a:solidFill>
                  <a:srgbClr val="0C0C0E"/>
                </a:solidFill>
              </a:uFill>
              <a:latin typeface="Arial"/>
              <a:ea typeface="Arial"/>
              <a:cs typeface="Arial"/>
              <a:sym typeface="Arial"/>
            </a:endParaRPr>
          </a:p>
          <a:p>
            <a:pPr marL="0" indent="0" algn="just" defTabSz="425195">
              <a:spcBef>
                <a:spcPts val="0"/>
              </a:spcBef>
              <a:buSzTx/>
              <a:buFontTx/>
              <a:buNone/>
              <a:defRPr sz="1302">
                <a:uFill>
                  <a:solidFill>
                    <a:srgbClr val="000000"/>
                  </a:solidFill>
                </a:uFill>
              </a:defRPr>
            </a:pPr>
            <a:r>
              <a:rPr lang="en-US" sz="1700" dirty="0" smtClean="0">
                <a:solidFill>
                  <a:srgbClr val="231F20"/>
                </a:solidFill>
                <a:uFill>
                  <a:solidFill>
                    <a:srgbClr val="231F20"/>
                  </a:solidFill>
                </a:uFill>
                <a:latin typeface="Arial"/>
                <a:ea typeface="Arial"/>
                <a:cs typeface="Arial"/>
                <a:sym typeface="Arial"/>
              </a:rPr>
              <a:t>(</a:t>
            </a:r>
            <a:r>
              <a:rPr lang="en-US" sz="1700" dirty="0">
                <a:solidFill>
                  <a:srgbClr val="231F20"/>
                </a:solidFill>
                <a:uFill>
                  <a:solidFill>
                    <a:srgbClr val="231F20"/>
                  </a:solidFill>
                </a:uFill>
                <a:latin typeface="Arial"/>
                <a:ea typeface="Arial"/>
                <a:cs typeface="Arial"/>
                <a:sym typeface="Arial"/>
              </a:rPr>
              <a:t>1) Personal data shall not be </a:t>
            </a:r>
            <a:r>
              <a:rPr lang="en-US" sz="1700" dirty="0" smtClean="0">
                <a:solidFill>
                  <a:srgbClr val="231F20"/>
                </a:solidFill>
                <a:uFill>
                  <a:solidFill>
                    <a:srgbClr val="231F20"/>
                  </a:solidFill>
                </a:uFill>
                <a:latin typeface="Arial"/>
                <a:ea typeface="Arial"/>
                <a:cs typeface="Arial"/>
                <a:sym typeface="Arial"/>
              </a:rPr>
              <a:t>transferred </a:t>
            </a:r>
            <a:r>
              <a:rPr lang="en-US" sz="1700" dirty="0">
                <a:solidFill>
                  <a:srgbClr val="231F20"/>
                </a:solidFill>
                <a:uFill>
                  <a:solidFill>
                    <a:srgbClr val="231F20"/>
                  </a:solidFill>
                </a:uFill>
                <a:latin typeface="Arial"/>
                <a:ea typeface="Arial"/>
                <a:cs typeface="Arial"/>
                <a:sym typeface="Arial"/>
              </a:rPr>
              <a:t>from Bosnia and Herzegovina to </a:t>
            </a:r>
            <a:r>
              <a:rPr lang="en-US" sz="1700" dirty="0" smtClean="0">
                <a:solidFill>
                  <a:srgbClr val="231F20"/>
                </a:solidFill>
                <a:uFill>
                  <a:solidFill>
                    <a:srgbClr val="231F20"/>
                  </a:solidFill>
                </a:uFill>
                <a:latin typeface="Arial"/>
                <a:ea typeface="Arial"/>
                <a:cs typeface="Arial"/>
                <a:sym typeface="Arial"/>
              </a:rPr>
              <a:t>a</a:t>
            </a:r>
            <a:r>
              <a:rPr lang="bs-Latn-BA" sz="1700" dirty="0" err="1" smtClean="0">
                <a:solidFill>
                  <a:srgbClr val="231F20"/>
                </a:solidFill>
                <a:uFill>
                  <a:solidFill>
                    <a:srgbClr val="231F20"/>
                  </a:solidFill>
                </a:uFill>
                <a:latin typeface="Arial"/>
                <a:ea typeface="Arial"/>
                <a:cs typeface="Arial"/>
                <a:sym typeface="Arial"/>
              </a:rPr>
              <a:t>nother</a:t>
            </a:r>
            <a:r>
              <a:rPr lang="bs-Latn-BA" sz="1700" dirty="0" smtClean="0">
                <a:solidFill>
                  <a:srgbClr val="231F20"/>
                </a:solidFill>
                <a:uFill>
                  <a:solidFill>
                    <a:srgbClr val="231F20"/>
                  </a:solidFill>
                </a:uFill>
                <a:latin typeface="Arial"/>
                <a:ea typeface="Arial"/>
                <a:cs typeface="Arial"/>
                <a:sym typeface="Arial"/>
              </a:rPr>
              <a:t> country or </a:t>
            </a:r>
            <a:r>
              <a:rPr lang="bs-Latn-BA" sz="1700" dirty="0" err="1" smtClean="0">
                <a:solidFill>
                  <a:srgbClr val="231F20"/>
                </a:solidFill>
                <a:uFill>
                  <a:solidFill>
                    <a:srgbClr val="231F20"/>
                  </a:solidFill>
                </a:uFill>
                <a:latin typeface="Arial"/>
                <a:ea typeface="Arial"/>
                <a:cs typeface="Arial"/>
                <a:sym typeface="Arial"/>
              </a:rPr>
              <a:t>provided</a:t>
            </a:r>
            <a:r>
              <a:rPr lang="bs-Latn-BA" sz="1700" dirty="0" smtClean="0">
                <a:solidFill>
                  <a:srgbClr val="231F20"/>
                </a:solidFill>
                <a:uFill>
                  <a:solidFill>
                    <a:srgbClr val="231F20"/>
                  </a:solidFill>
                </a:uFill>
                <a:latin typeface="Arial"/>
                <a:ea typeface="Arial"/>
                <a:cs typeface="Arial"/>
                <a:sym typeface="Arial"/>
              </a:rPr>
              <a:t> for use to </a:t>
            </a:r>
            <a:r>
              <a:rPr lang="bs-Latn-BA" sz="1700" dirty="0" err="1" smtClean="0">
                <a:solidFill>
                  <a:srgbClr val="231F20"/>
                </a:solidFill>
                <a:uFill>
                  <a:solidFill>
                    <a:srgbClr val="231F20"/>
                  </a:solidFill>
                </a:uFill>
                <a:latin typeface="Arial"/>
                <a:ea typeface="Arial"/>
                <a:cs typeface="Arial"/>
                <a:sym typeface="Arial"/>
              </a:rPr>
              <a:t>any</a:t>
            </a:r>
            <a:r>
              <a:rPr lang="bs-Latn-BA" sz="1700" dirty="0" smtClean="0">
                <a:solidFill>
                  <a:srgbClr val="231F20"/>
                </a:solidFill>
                <a:uFill>
                  <a:solidFill>
                    <a:srgbClr val="231F20"/>
                  </a:solidFill>
                </a:uFill>
                <a:latin typeface="Arial"/>
                <a:ea typeface="Arial"/>
                <a:cs typeface="Arial"/>
                <a:sym typeface="Arial"/>
              </a:rPr>
              <a:t> international </a:t>
            </a:r>
            <a:r>
              <a:rPr lang="bs-Latn-BA" sz="1700" dirty="0" err="1" smtClean="0">
                <a:solidFill>
                  <a:srgbClr val="231F20"/>
                </a:solidFill>
                <a:uFill>
                  <a:solidFill>
                    <a:srgbClr val="231F20"/>
                  </a:solidFill>
                </a:uFill>
                <a:latin typeface="Arial"/>
                <a:ea typeface="Arial"/>
                <a:cs typeface="Arial"/>
                <a:sym typeface="Arial"/>
              </a:rPr>
              <a:t>organization</a:t>
            </a:r>
            <a:r>
              <a:rPr sz="1700" dirty="0" smtClean="0">
                <a:solidFill>
                  <a:srgbClr val="231F20"/>
                </a:solidFill>
                <a:uFill>
                  <a:solidFill>
                    <a:srgbClr val="231F20"/>
                  </a:solidFill>
                </a:uFill>
                <a:latin typeface="Arial"/>
                <a:ea typeface="Arial"/>
                <a:cs typeface="Arial"/>
                <a:sym typeface="Arial"/>
              </a:rPr>
              <a:t> </a:t>
            </a:r>
            <a:r>
              <a:rPr lang="bs-Latn-BA" sz="1700" dirty="0" err="1" smtClean="0">
                <a:solidFill>
                  <a:srgbClr val="231F20"/>
                </a:solidFill>
                <a:uFill>
                  <a:solidFill>
                    <a:srgbClr val="231F20"/>
                  </a:solidFill>
                </a:uFill>
                <a:latin typeface="Arial"/>
                <a:ea typeface="Arial"/>
                <a:cs typeface="Arial"/>
                <a:sym typeface="Arial"/>
              </a:rPr>
              <a:t>that</a:t>
            </a:r>
            <a:r>
              <a:rPr lang="bs-Latn-BA" sz="1700" dirty="0" smtClean="0">
                <a:solidFill>
                  <a:srgbClr val="231F20"/>
                </a:solidFill>
                <a:uFill>
                  <a:solidFill>
                    <a:srgbClr val="231F20"/>
                  </a:solidFill>
                </a:uFill>
                <a:latin typeface="Arial"/>
                <a:ea typeface="Arial"/>
                <a:cs typeface="Arial"/>
                <a:sym typeface="Arial"/>
              </a:rPr>
              <a:t> </a:t>
            </a:r>
            <a:r>
              <a:rPr lang="bs-Latn-BA" sz="1700" dirty="0" err="1" smtClean="0">
                <a:solidFill>
                  <a:srgbClr val="231F20"/>
                </a:solidFill>
                <a:uFill>
                  <a:solidFill>
                    <a:srgbClr val="231F20"/>
                  </a:solidFill>
                </a:uFill>
                <a:latin typeface="Arial"/>
                <a:ea typeface="Arial"/>
                <a:cs typeface="Arial"/>
                <a:sym typeface="Arial"/>
              </a:rPr>
              <a:t>applies</a:t>
            </a:r>
            <a:r>
              <a:rPr lang="bs-Latn-BA" sz="1700" dirty="0" smtClean="0">
                <a:solidFill>
                  <a:srgbClr val="231F20"/>
                </a:solidFill>
                <a:uFill>
                  <a:solidFill>
                    <a:srgbClr val="231F20"/>
                  </a:solidFill>
                </a:uFill>
                <a:latin typeface="Arial"/>
                <a:ea typeface="Arial"/>
                <a:cs typeface="Arial"/>
                <a:sym typeface="Arial"/>
              </a:rPr>
              <a:t> </a:t>
            </a:r>
            <a:r>
              <a:rPr lang="bs-Latn-BA" sz="1700" dirty="0" err="1" smtClean="0">
                <a:solidFill>
                  <a:srgbClr val="231F20"/>
                </a:solidFill>
                <a:uFill>
                  <a:solidFill>
                    <a:srgbClr val="231F20"/>
                  </a:solidFill>
                </a:uFill>
                <a:latin typeface="Arial"/>
                <a:ea typeface="Arial"/>
                <a:cs typeface="Arial"/>
                <a:sym typeface="Arial"/>
              </a:rPr>
              <a:t>adequate</a:t>
            </a:r>
            <a:r>
              <a:rPr lang="bs-Latn-BA" sz="1700" dirty="0">
                <a:solidFill>
                  <a:srgbClr val="231F20"/>
                </a:solidFill>
                <a:uFill>
                  <a:solidFill>
                    <a:srgbClr val="231F20"/>
                  </a:solidFill>
                </a:uFill>
                <a:latin typeface="Arial"/>
                <a:ea typeface="Arial"/>
                <a:cs typeface="Arial"/>
                <a:sym typeface="Arial"/>
              </a:rPr>
              <a:t> </a:t>
            </a:r>
            <a:r>
              <a:rPr lang="bs-Latn-BA" sz="1700" dirty="0" smtClean="0">
                <a:solidFill>
                  <a:srgbClr val="231F20"/>
                </a:solidFill>
                <a:uFill>
                  <a:solidFill>
                    <a:srgbClr val="231F20"/>
                  </a:solidFill>
                </a:uFill>
                <a:latin typeface="Arial"/>
                <a:ea typeface="Arial"/>
                <a:cs typeface="Arial"/>
                <a:sym typeface="Arial"/>
              </a:rPr>
              <a:t>personal data </a:t>
            </a:r>
            <a:r>
              <a:rPr lang="bs-Latn-BA" sz="1700" dirty="0" err="1" smtClean="0">
                <a:solidFill>
                  <a:srgbClr val="231F20"/>
                </a:solidFill>
                <a:uFill>
                  <a:solidFill>
                    <a:srgbClr val="231F20"/>
                  </a:solidFill>
                </a:uFill>
                <a:latin typeface="Arial"/>
                <a:ea typeface="Arial"/>
                <a:cs typeface="Arial"/>
                <a:sym typeface="Arial"/>
              </a:rPr>
              <a:t>protection</a:t>
            </a:r>
            <a:r>
              <a:rPr lang="bs-Latn-BA" sz="1700" dirty="0" smtClean="0">
                <a:solidFill>
                  <a:srgbClr val="231F20"/>
                </a:solidFill>
                <a:uFill>
                  <a:solidFill>
                    <a:srgbClr val="231F20"/>
                  </a:solidFill>
                </a:uFill>
                <a:latin typeface="Arial"/>
                <a:ea typeface="Arial"/>
                <a:cs typeface="Arial"/>
                <a:sym typeface="Arial"/>
              </a:rPr>
              <a:t> </a:t>
            </a:r>
            <a:r>
              <a:rPr lang="bs-Latn-BA" sz="1700" dirty="0" err="1" smtClean="0">
                <a:solidFill>
                  <a:srgbClr val="231F20"/>
                </a:solidFill>
                <a:uFill>
                  <a:solidFill>
                    <a:srgbClr val="231F20"/>
                  </a:solidFill>
                </a:uFill>
                <a:latin typeface="Arial"/>
                <a:ea typeface="Arial"/>
                <a:cs typeface="Arial"/>
                <a:sym typeface="Arial"/>
              </a:rPr>
              <a:t>measures</a:t>
            </a:r>
            <a:r>
              <a:rPr lang="bs-Latn-BA" sz="1700" dirty="0" smtClean="0">
                <a:solidFill>
                  <a:srgbClr val="231F20"/>
                </a:solidFill>
                <a:uFill>
                  <a:solidFill>
                    <a:srgbClr val="231F20"/>
                  </a:solidFill>
                </a:uFill>
                <a:latin typeface="Arial"/>
                <a:ea typeface="Arial"/>
                <a:cs typeface="Arial"/>
                <a:sym typeface="Arial"/>
              </a:rPr>
              <a:t> </a:t>
            </a:r>
            <a:r>
              <a:rPr lang="bs-Latn-BA" sz="1700" dirty="0" err="1" smtClean="0">
                <a:solidFill>
                  <a:srgbClr val="231F20"/>
                </a:solidFill>
                <a:uFill>
                  <a:solidFill>
                    <a:srgbClr val="231F20"/>
                  </a:solidFill>
                </a:uFill>
                <a:latin typeface="Arial"/>
                <a:ea typeface="Arial"/>
                <a:cs typeface="Arial"/>
                <a:sym typeface="Arial"/>
              </a:rPr>
              <a:t>stipulated</a:t>
            </a:r>
            <a:r>
              <a:rPr lang="bs-Latn-BA" sz="1700" dirty="0" smtClean="0">
                <a:solidFill>
                  <a:srgbClr val="231F20"/>
                </a:solidFill>
                <a:uFill>
                  <a:solidFill>
                    <a:srgbClr val="231F20"/>
                  </a:solidFill>
                </a:uFill>
                <a:latin typeface="Arial"/>
                <a:ea typeface="Arial"/>
                <a:cs typeface="Arial"/>
                <a:sym typeface="Arial"/>
              </a:rPr>
              <a:t> by </a:t>
            </a:r>
            <a:r>
              <a:rPr lang="bs-Latn-BA" sz="1700" dirty="0" err="1" smtClean="0">
                <a:solidFill>
                  <a:srgbClr val="231F20"/>
                </a:solidFill>
                <a:uFill>
                  <a:solidFill>
                    <a:srgbClr val="231F20"/>
                  </a:solidFill>
                </a:uFill>
                <a:latin typeface="Arial"/>
                <a:ea typeface="Arial"/>
                <a:cs typeface="Arial"/>
                <a:sym typeface="Arial"/>
              </a:rPr>
              <a:t>this</a:t>
            </a:r>
            <a:r>
              <a:rPr lang="bs-Latn-BA" sz="1700" dirty="0" smtClean="0">
                <a:solidFill>
                  <a:srgbClr val="231F20"/>
                </a:solidFill>
                <a:uFill>
                  <a:solidFill>
                    <a:srgbClr val="231F20"/>
                  </a:solidFill>
                </a:uFill>
                <a:latin typeface="Arial"/>
                <a:ea typeface="Arial"/>
                <a:cs typeface="Arial"/>
                <a:sym typeface="Arial"/>
              </a:rPr>
              <a:t> Law.</a:t>
            </a:r>
            <a:endParaRPr sz="1700" dirty="0">
              <a:solidFill>
                <a:srgbClr val="231F20"/>
              </a:solidFill>
              <a:uFill>
                <a:solidFill>
                  <a:srgbClr val="231F20"/>
                </a:solidFill>
              </a:uFill>
              <a:latin typeface="Arial"/>
              <a:ea typeface="Arial"/>
              <a:cs typeface="Arial"/>
              <a:sym typeface="Arial"/>
            </a:endParaRPr>
          </a:p>
          <a:p>
            <a:pPr marL="0" indent="0" algn="just" defTabSz="425195">
              <a:spcBef>
                <a:spcPts val="0"/>
              </a:spcBef>
              <a:buSzTx/>
              <a:buFontTx/>
              <a:buNone/>
              <a:defRPr sz="1302">
                <a:uFill>
                  <a:solidFill>
                    <a:srgbClr val="000000"/>
                  </a:solidFill>
                </a:uFill>
              </a:defRPr>
            </a:pPr>
            <a:r>
              <a:rPr lang="en-US" sz="1700" dirty="0">
                <a:solidFill>
                  <a:srgbClr val="231F20"/>
                </a:solidFill>
                <a:uFill>
                  <a:solidFill>
                    <a:srgbClr val="231F20"/>
                  </a:solidFill>
                </a:uFill>
                <a:latin typeface="Arial"/>
                <a:ea typeface="Arial"/>
                <a:cs typeface="Arial"/>
                <a:sym typeface="Arial"/>
              </a:rPr>
              <a:t>(</a:t>
            </a:r>
            <a:r>
              <a:rPr lang="en-US" sz="1700" dirty="0" smtClean="0">
                <a:solidFill>
                  <a:srgbClr val="231F20"/>
                </a:solidFill>
                <a:uFill>
                  <a:solidFill>
                    <a:srgbClr val="231F20"/>
                  </a:solidFill>
                </a:uFill>
                <a:latin typeface="Arial"/>
                <a:ea typeface="Arial"/>
                <a:cs typeface="Arial"/>
                <a:sym typeface="Arial"/>
              </a:rPr>
              <a:t>2)</a:t>
            </a:r>
            <a:r>
              <a:rPr lang="bs-Latn-BA" sz="1700" dirty="0" smtClean="0">
                <a:solidFill>
                  <a:srgbClr val="231F20"/>
                </a:solidFill>
                <a:uFill>
                  <a:solidFill>
                    <a:srgbClr val="231F20"/>
                  </a:solidFill>
                </a:uFill>
                <a:latin typeface="Arial"/>
                <a:ea typeface="Arial"/>
                <a:cs typeface="Arial"/>
                <a:sym typeface="Arial"/>
              </a:rPr>
              <a:t> </a:t>
            </a:r>
            <a:r>
              <a:rPr lang="en-US" sz="1700" dirty="0" smtClean="0">
                <a:solidFill>
                  <a:srgbClr val="231F20"/>
                </a:solidFill>
                <a:uFill>
                  <a:solidFill>
                    <a:srgbClr val="231F20"/>
                  </a:solidFill>
                </a:uFill>
                <a:latin typeface="Arial"/>
                <a:ea typeface="Arial"/>
                <a:cs typeface="Arial"/>
                <a:sym typeface="Arial"/>
              </a:rPr>
              <a:t>Adequacy </a:t>
            </a:r>
            <a:r>
              <a:rPr lang="en-US" sz="1700" dirty="0">
                <a:solidFill>
                  <a:srgbClr val="231F20"/>
                </a:solidFill>
                <a:uFill>
                  <a:solidFill>
                    <a:srgbClr val="231F20"/>
                  </a:solidFill>
                </a:uFill>
                <a:latin typeface="Arial"/>
                <a:ea typeface="Arial"/>
                <a:cs typeface="Arial"/>
                <a:sym typeface="Arial"/>
              </a:rPr>
              <a:t>of safeguards referred to in paragraph (1) of this Article is estimated on the basis of specific circumstances in which the transfer of personal data is conducted, in which particularly the following shall be taken into account:</a:t>
            </a:r>
          </a:p>
          <a:p>
            <a:pPr marL="0" indent="0" algn="just" defTabSz="425195">
              <a:spcBef>
                <a:spcPts val="0"/>
              </a:spcBef>
              <a:buSzTx/>
              <a:buFontTx/>
              <a:buNone/>
              <a:defRPr sz="1302">
                <a:uFill>
                  <a:solidFill>
                    <a:srgbClr val="000000"/>
                  </a:solidFill>
                </a:uFill>
              </a:defRPr>
            </a:pPr>
            <a:r>
              <a:rPr lang="en-US" sz="1700" dirty="0" smtClean="0">
                <a:solidFill>
                  <a:srgbClr val="231F20"/>
                </a:solidFill>
                <a:uFill>
                  <a:solidFill>
                    <a:srgbClr val="231F20"/>
                  </a:solidFill>
                </a:uFill>
                <a:latin typeface="Arial"/>
                <a:ea typeface="Arial"/>
                <a:cs typeface="Arial"/>
                <a:sym typeface="Arial"/>
              </a:rPr>
              <a:t>a)</a:t>
            </a:r>
            <a:r>
              <a:rPr lang="bs-Latn-BA" sz="1700" dirty="0" smtClean="0">
                <a:solidFill>
                  <a:srgbClr val="231F20"/>
                </a:solidFill>
                <a:uFill>
                  <a:solidFill>
                    <a:srgbClr val="231F20"/>
                  </a:solidFill>
                </a:uFill>
                <a:latin typeface="Arial"/>
                <a:ea typeface="Arial"/>
                <a:cs typeface="Arial"/>
                <a:sym typeface="Arial"/>
              </a:rPr>
              <a:t> </a:t>
            </a:r>
            <a:r>
              <a:rPr lang="en-US" sz="1700" dirty="0" smtClean="0">
                <a:solidFill>
                  <a:srgbClr val="231F20"/>
                </a:solidFill>
                <a:uFill>
                  <a:solidFill>
                    <a:srgbClr val="231F20"/>
                  </a:solidFill>
                </a:uFill>
                <a:latin typeface="Arial"/>
                <a:ea typeface="Arial"/>
                <a:cs typeface="Arial"/>
                <a:sym typeface="Arial"/>
              </a:rPr>
              <a:t>types </a:t>
            </a:r>
            <a:r>
              <a:rPr lang="en-US" sz="1700" dirty="0">
                <a:solidFill>
                  <a:srgbClr val="231F20"/>
                </a:solidFill>
                <a:uFill>
                  <a:solidFill>
                    <a:srgbClr val="231F20"/>
                  </a:solidFill>
                </a:uFill>
                <a:latin typeface="Arial"/>
                <a:ea typeface="Arial"/>
                <a:cs typeface="Arial"/>
                <a:sym typeface="Arial"/>
              </a:rPr>
              <a:t>of personal data</a:t>
            </a:r>
            <a:r>
              <a:rPr lang="en-US" sz="1700" dirty="0" smtClean="0">
                <a:solidFill>
                  <a:srgbClr val="231F20"/>
                </a:solidFill>
                <a:uFill>
                  <a:solidFill>
                    <a:srgbClr val="231F20"/>
                  </a:solidFill>
                </a:uFill>
                <a:latin typeface="Arial"/>
                <a:ea typeface="Arial"/>
                <a:cs typeface="Arial"/>
                <a:sym typeface="Arial"/>
              </a:rPr>
              <a:t>;</a:t>
            </a:r>
          </a:p>
          <a:p>
            <a:pPr marL="0" indent="0" algn="just" defTabSz="425195">
              <a:spcBef>
                <a:spcPts val="0"/>
              </a:spcBef>
              <a:buSzTx/>
              <a:buNone/>
              <a:defRPr sz="1302">
                <a:uFill>
                  <a:solidFill>
                    <a:srgbClr val="000000"/>
                  </a:solidFill>
                </a:uFill>
              </a:defRPr>
            </a:pPr>
            <a:r>
              <a:rPr lang="bs-Latn-BA" sz="1700" dirty="0" smtClean="0">
                <a:solidFill>
                  <a:srgbClr val="231F20"/>
                </a:solidFill>
                <a:uFill>
                  <a:solidFill>
                    <a:srgbClr val="231F20"/>
                  </a:solidFill>
                </a:uFill>
                <a:latin typeface="Arial"/>
                <a:ea typeface="Arial"/>
                <a:cs typeface="Arial"/>
                <a:sym typeface="Arial"/>
              </a:rPr>
              <a:t>b) </a:t>
            </a:r>
            <a:r>
              <a:rPr lang="en-US" sz="1700" dirty="0" smtClean="0">
                <a:solidFill>
                  <a:srgbClr val="231F20"/>
                </a:solidFill>
                <a:uFill>
                  <a:solidFill>
                    <a:srgbClr val="231F20"/>
                  </a:solidFill>
                </a:uFill>
                <a:latin typeface="Arial"/>
                <a:ea typeface="Arial"/>
                <a:cs typeface="Arial"/>
                <a:sym typeface="Arial"/>
              </a:rPr>
              <a:t>the </a:t>
            </a:r>
            <a:r>
              <a:rPr lang="en-US" sz="1700" dirty="0">
                <a:solidFill>
                  <a:srgbClr val="231F20"/>
                </a:solidFill>
                <a:uFill>
                  <a:solidFill>
                    <a:srgbClr val="231F20"/>
                  </a:solidFill>
                </a:uFill>
                <a:latin typeface="Arial"/>
                <a:ea typeface="Arial"/>
                <a:cs typeface="Arial"/>
                <a:sym typeface="Arial"/>
              </a:rPr>
              <a:t>purpose and period of processing</a:t>
            </a:r>
            <a:r>
              <a:rPr lang="en-US" sz="1700" dirty="0" smtClean="0">
                <a:solidFill>
                  <a:srgbClr val="231F20"/>
                </a:solidFill>
                <a:uFill>
                  <a:solidFill>
                    <a:srgbClr val="231F20"/>
                  </a:solidFill>
                </a:uFill>
                <a:latin typeface="Arial"/>
                <a:ea typeface="Arial"/>
                <a:cs typeface="Arial"/>
                <a:sym typeface="Arial"/>
              </a:rPr>
              <a:t>;</a:t>
            </a:r>
            <a:endParaRPr lang="bs-Latn-BA" sz="1700" dirty="0" smtClean="0">
              <a:solidFill>
                <a:srgbClr val="231F20"/>
              </a:solidFill>
              <a:uFill>
                <a:solidFill>
                  <a:srgbClr val="231F20"/>
                </a:solidFill>
              </a:uFill>
              <a:latin typeface="Arial"/>
              <a:ea typeface="Arial"/>
              <a:cs typeface="Arial"/>
              <a:sym typeface="Arial"/>
            </a:endParaRPr>
          </a:p>
          <a:p>
            <a:pPr marL="0" indent="0" algn="just" defTabSz="425195">
              <a:spcBef>
                <a:spcPts val="0"/>
              </a:spcBef>
              <a:buSzTx/>
              <a:buNone/>
              <a:defRPr sz="1302">
                <a:uFill>
                  <a:solidFill>
                    <a:srgbClr val="000000"/>
                  </a:solidFill>
                </a:uFill>
              </a:defRPr>
            </a:pPr>
            <a:r>
              <a:rPr lang="bs-Latn-BA" sz="1700" dirty="0" smtClean="0">
                <a:solidFill>
                  <a:srgbClr val="231F20"/>
                </a:solidFill>
                <a:uFill>
                  <a:solidFill>
                    <a:srgbClr val="231F20"/>
                  </a:solidFill>
                </a:uFill>
                <a:latin typeface="Arial"/>
                <a:ea typeface="Arial"/>
                <a:cs typeface="Arial"/>
                <a:sym typeface="Arial"/>
              </a:rPr>
              <a:t>c) </a:t>
            </a:r>
            <a:r>
              <a:rPr lang="en-US" sz="1700" dirty="0" smtClean="0">
                <a:solidFill>
                  <a:srgbClr val="231F20"/>
                </a:solidFill>
                <a:uFill>
                  <a:solidFill>
                    <a:srgbClr val="231F20"/>
                  </a:solidFill>
                </a:uFill>
                <a:latin typeface="Arial"/>
                <a:ea typeface="Arial"/>
                <a:cs typeface="Arial"/>
                <a:sym typeface="Arial"/>
              </a:rPr>
              <a:t>the </a:t>
            </a:r>
            <a:r>
              <a:rPr lang="en-US" sz="1700" dirty="0">
                <a:solidFill>
                  <a:srgbClr val="231F20"/>
                </a:solidFill>
                <a:uFill>
                  <a:solidFill>
                    <a:srgbClr val="231F20"/>
                  </a:solidFill>
                </a:uFill>
                <a:latin typeface="Arial"/>
                <a:ea typeface="Arial"/>
                <a:cs typeface="Arial"/>
                <a:sym typeface="Arial"/>
              </a:rPr>
              <a:t>country in which data is transferred;</a:t>
            </a:r>
          </a:p>
          <a:p>
            <a:pPr marL="0" indent="0" algn="just" defTabSz="425195">
              <a:spcBef>
                <a:spcPts val="0"/>
              </a:spcBef>
              <a:buSzTx/>
              <a:buNone/>
              <a:defRPr sz="1302">
                <a:uFill>
                  <a:solidFill>
                    <a:srgbClr val="000000"/>
                  </a:solidFill>
                </a:uFill>
              </a:defRPr>
            </a:pPr>
            <a:r>
              <a:rPr lang="bs-Latn-BA" sz="1700" dirty="0" smtClean="0">
                <a:solidFill>
                  <a:srgbClr val="231F20"/>
                </a:solidFill>
                <a:uFill>
                  <a:solidFill>
                    <a:srgbClr val="231F20"/>
                  </a:solidFill>
                </a:uFill>
                <a:latin typeface="Arial"/>
                <a:ea typeface="Arial"/>
                <a:cs typeface="Arial"/>
                <a:sym typeface="Arial"/>
              </a:rPr>
              <a:t>d) </a:t>
            </a:r>
            <a:r>
              <a:rPr lang="en-US" sz="1700" dirty="0" smtClean="0">
                <a:solidFill>
                  <a:srgbClr val="231F20"/>
                </a:solidFill>
                <a:uFill>
                  <a:solidFill>
                    <a:srgbClr val="231F20"/>
                  </a:solidFill>
                </a:uFill>
                <a:latin typeface="Arial"/>
                <a:ea typeface="Arial"/>
                <a:cs typeface="Arial"/>
                <a:sym typeface="Arial"/>
              </a:rPr>
              <a:t>statutory </a:t>
            </a:r>
            <a:r>
              <a:rPr lang="en-US" sz="1700" dirty="0">
                <a:solidFill>
                  <a:srgbClr val="231F20"/>
                </a:solidFill>
                <a:uFill>
                  <a:solidFill>
                    <a:srgbClr val="231F20"/>
                  </a:solidFill>
                </a:uFill>
                <a:latin typeface="Arial"/>
                <a:ea typeface="Arial"/>
                <a:cs typeface="Arial"/>
                <a:sym typeface="Arial"/>
              </a:rPr>
              <a:t>rules in force in the country in which data are transferred;</a:t>
            </a:r>
          </a:p>
          <a:p>
            <a:pPr marL="0" indent="0" algn="just" defTabSz="425195">
              <a:spcBef>
                <a:spcPts val="0"/>
              </a:spcBef>
              <a:buSzTx/>
              <a:buNone/>
              <a:defRPr sz="1302">
                <a:uFill>
                  <a:solidFill>
                    <a:srgbClr val="000000"/>
                  </a:solidFill>
                </a:uFill>
              </a:defRPr>
            </a:pPr>
            <a:r>
              <a:rPr lang="bs-Latn-BA" sz="1700" dirty="0" smtClean="0">
                <a:solidFill>
                  <a:srgbClr val="231F20"/>
                </a:solidFill>
                <a:uFill>
                  <a:solidFill>
                    <a:srgbClr val="231F20"/>
                  </a:solidFill>
                </a:uFill>
                <a:latin typeface="Arial"/>
                <a:ea typeface="Arial"/>
                <a:cs typeface="Arial"/>
                <a:sym typeface="Arial"/>
              </a:rPr>
              <a:t>e) </a:t>
            </a:r>
            <a:r>
              <a:rPr lang="en-US" sz="1700" dirty="0" smtClean="0">
                <a:solidFill>
                  <a:srgbClr val="231F20"/>
                </a:solidFill>
                <a:uFill>
                  <a:solidFill>
                    <a:srgbClr val="231F20"/>
                  </a:solidFill>
                </a:uFill>
                <a:latin typeface="Arial"/>
                <a:ea typeface="Arial"/>
                <a:cs typeface="Arial"/>
                <a:sym typeface="Arial"/>
              </a:rPr>
              <a:t>professional </a:t>
            </a:r>
            <a:r>
              <a:rPr lang="en-US" sz="1700" dirty="0">
                <a:solidFill>
                  <a:srgbClr val="231F20"/>
                </a:solidFill>
                <a:uFill>
                  <a:solidFill>
                    <a:srgbClr val="231F20"/>
                  </a:solidFill>
                </a:uFill>
                <a:latin typeface="Arial"/>
                <a:ea typeface="Arial"/>
                <a:cs typeface="Arial"/>
                <a:sym typeface="Arial"/>
              </a:rPr>
              <a:t>rules and security measures that must be respected in that country</a:t>
            </a:r>
            <a:r>
              <a:rPr lang="en-US" sz="1700" dirty="0" smtClean="0">
                <a:solidFill>
                  <a:srgbClr val="231F20"/>
                </a:solidFill>
                <a:uFill>
                  <a:solidFill>
                    <a:srgbClr val="231F20"/>
                  </a:solidFill>
                </a:uFill>
                <a:latin typeface="Arial"/>
                <a:ea typeface="Arial"/>
                <a:cs typeface="Arial"/>
                <a:sym typeface="Arial"/>
              </a:rPr>
              <a:t>.</a:t>
            </a:r>
            <a:endParaRPr lang="bs-Latn-BA" sz="1700" dirty="0" smtClean="0">
              <a:solidFill>
                <a:srgbClr val="231F20"/>
              </a:solidFill>
              <a:uFill>
                <a:solidFill>
                  <a:srgbClr val="231F20"/>
                </a:solidFill>
              </a:uFill>
              <a:latin typeface="Arial"/>
              <a:ea typeface="Arial"/>
              <a:cs typeface="Arial"/>
              <a:sym typeface="Arial"/>
            </a:endParaRPr>
          </a:p>
          <a:p>
            <a:pPr marL="0" indent="0" algn="just" defTabSz="425195">
              <a:spcBef>
                <a:spcPts val="0"/>
              </a:spcBef>
              <a:buSzTx/>
              <a:buNone/>
              <a:defRPr sz="1302">
                <a:uFill>
                  <a:solidFill>
                    <a:srgbClr val="000000"/>
                  </a:solidFill>
                </a:uFill>
              </a:defRPr>
            </a:pPr>
            <a:endParaRPr lang="en-US" sz="1700" dirty="0">
              <a:solidFill>
                <a:srgbClr val="231F20"/>
              </a:solidFill>
              <a:uFill>
                <a:solidFill>
                  <a:srgbClr val="231F20"/>
                </a:solidFill>
              </a:uFill>
              <a:latin typeface="Arial"/>
              <a:ea typeface="Arial"/>
              <a:cs typeface="Arial"/>
              <a:sym typeface="Arial"/>
            </a:endParaRPr>
          </a:p>
          <a:p>
            <a:pPr marL="0" indent="0" algn="just" defTabSz="418109">
              <a:spcBef>
                <a:spcPts val="0"/>
              </a:spcBef>
              <a:buSzTx/>
              <a:buFontTx/>
              <a:buNone/>
              <a:defRPr sz="1674" b="1" i="1">
                <a:uFill>
                  <a:solidFill>
                    <a:srgbClr val="000000"/>
                  </a:solidFill>
                </a:uFill>
                <a:latin typeface="Arial"/>
                <a:ea typeface="Arial"/>
                <a:cs typeface="Arial"/>
                <a:sym typeface="Arial"/>
              </a:defRPr>
            </a:pPr>
            <a:endParaRPr sz="1116" dirty="0">
              <a:solidFill>
                <a:srgbClr val="231F20"/>
              </a:solidFill>
              <a:uFill>
                <a:solidFill>
                  <a:srgbClr val="231F20"/>
                </a:solidFill>
              </a:uFill>
              <a:latin typeface="Times New Roman"/>
              <a:ea typeface="Times New Roman"/>
              <a:cs typeface="Times New Roman"/>
              <a:sym typeface="Times New Roman"/>
            </a:endParaRPr>
          </a:p>
          <a:p>
            <a:pPr marL="0" indent="0" algn="just" defTabSz="418109">
              <a:spcBef>
                <a:spcPts val="0"/>
              </a:spcBef>
              <a:buSzTx/>
              <a:buFontTx/>
              <a:buNone/>
              <a:defRPr sz="1674" b="1" i="1">
                <a:uFill>
                  <a:solidFill>
                    <a:srgbClr val="000000"/>
                  </a:solidFill>
                </a:uFill>
                <a:latin typeface="Arial"/>
                <a:ea typeface="Arial"/>
                <a:cs typeface="Arial"/>
                <a:sym typeface="Arial"/>
              </a:defRPr>
            </a:pPr>
            <a:r>
              <a:rPr lang="bs-Latn-BA" sz="1900" dirty="0" err="1">
                <a:solidFill>
                  <a:srgbClr val="231F20"/>
                </a:solidFill>
                <a:uFill>
                  <a:solidFill>
                    <a:srgbClr val="231F20"/>
                  </a:solidFill>
                </a:uFill>
              </a:rPr>
              <a:t>C</a:t>
            </a:r>
            <a:r>
              <a:rPr lang="bs-Latn-BA" sz="1900" dirty="0" err="1" smtClean="0">
                <a:solidFill>
                  <a:srgbClr val="231F20"/>
                </a:solidFill>
                <a:uFill>
                  <a:solidFill>
                    <a:srgbClr val="231F20"/>
                  </a:solidFill>
                </a:uFill>
              </a:rPr>
              <a:t>ountries</a:t>
            </a:r>
            <a:r>
              <a:rPr lang="bs-Latn-BA" sz="1900" dirty="0" smtClean="0">
                <a:solidFill>
                  <a:srgbClr val="231F20"/>
                </a:solidFill>
                <a:uFill>
                  <a:solidFill>
                    <a:srgbClr val="231F20"/>
                  </a:solidFill>
                </a:uFill>
              </a:rPr>
              <a:t> and international </a:t>
            </a:r>
            <a:r>
              <a:rPr lang="bs-Latn-BA" sz="1900" dirty="0" err="1" smtClean="0">
                <a:solidFill>
                  <a:srgbClr val="231F20"/>
                </a:solidFill>
                <a:uFill>
                  <a:solidFill>
                    <a:srgbClr val="231F20"/>
                  </a:solidFill>
                </a:uFill>
              </a:rPr>
              <a:t>organizations</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that</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apply</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adequate</a:t>
            </a:r>
            <a:r>
              <a:rPr lang="bs-Latn-BA" sz="1900" dirty="0" smtClean="0">
                <a:solidFill>
                  <a:srgbClr val="231F20"/>
                </a:solidFill>
                <a:uFill>
                  <a:solidFill>
                    <a:srgbClr val="231F20"/>
                  </a:solidFill>
                </a:uFill>
              </a:rPr>
              <a:t> personal data </a:t>
            </a:r>
            <a:r>
              <a:rPr lang="bs-Latn-BA" sz="1900" dirty="0" err="1" smtClean="0">
                <a:solidFill>
                  <a:srgbClr val="231F20"/>
                </a:solidFill>
                <a:uFill>
                  <a:solidFill>
                    <a:srgbClr val="231F20"/>
                  </a:solidFill>
                </a:uFill>
              </a:rPr>
              <a:t>protection</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measures</a:t>
            </a:r>
            <a:r>
              <a:rPr lang="bs-Latn-BA" sz="1900" dirty="0" smtClean="0">
                <a:solidFill>
                  <a:srgbClr val="231F20"/>
                </a:solidFill>
                <a:uFill>
                  <a:solidFill>
                    <a:srgbClr val="231F20"/>
                  </a:solidFill>
                </a:uFill>
              </a:rPr>
              <a:t> are </a:t>
            </a:r>
            <a:r>
              <a:rPr lang="bs-Latn-BA" sz="1900" dirty="0" err="1" smtClean="0">
                <a:solidFill>
                  <a:srgbClr val="231F20"/>
                </a:solidFill>
                <a:uFill>
                  <a:solidFill>
                    <a:srgbClr val="231F20"/>
                  </a:solidFill>
                </a:uFill>
              </a:rPr>
              <a:t>those</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that</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signed</a:t>
            </a:r>
            <a:r>
              <a:rPr lang="bs-Latn-BA" sz="1900" dirty="0" smtClean="0">
                <a:solidFill>
                  <a:srgbClr val="231F20"/>
                </a:solidFill>
                <a:uFill>
                  <a:solidFill>
                    <a:srgbClr val="231F20"/>
                  </a:solidFill>
                </a:uFill>
              </a:rPr>
              <a:t> the </a:t>
            </a:r>
            <a:r>
              <a:rPr lang="en-US" sz="1900" dirty="0">
                <a:sym typeface="Arial"/>
              </a:rPr>
              <a:t>Convention for the Protection of Individuals with regard to Automatic Processing of Personal Data (ETS. 108</a:t>
            </a:r>
            <a:r>
              <a:rPr lang="en-US" sz="1900" dirty="0" smtClean="0">
                <a:sym typeface="Arial"/>
              </a:rPr>
              <a:t>)</a:t>
            </a:r>
            <a:r>
              <a:rPr lang="bs-Latn-BA" sz="1900" dirty="0" smtClean="0">
                <a:solidFill>
                  <a:srgbClr val="231F20"/>
                </a:solidFill>
                <a:uFill>
                  <a:solidFill>
                    <a:srgbClr val="231F20"/>
                  </a:solidFill>
                </a:uFill>
              </a:rPr>
              <a:t> </a:t>
            </a:r>
            <a:r>
              <a:rPr sz="1900" dirty="0" smtClean="0">
                <a:solidFill>
                  <a:srgbClr val="231F20"/>
                </a:solidFill>
                <a:uFill>
                  <a:solidFill>
                    <a:srgbClr val="231F20"/>
                  </a:solidFill>
                </a:uFill>
              </a:rPr>
              <a:t>28</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January</a:t>
            </a:r>
            <a:r>
              <a:rPr lang="bs-Latn-BA" sz="1900" dirty="0" smtClean="0">
                <a:solidFill>
                  <a:srgbClr val="231F20"/>
                </a:solidFill>
                <a:uFill>
                  <a:solidFill>
                    <a:srgbClr val="231F20"/>
                  </a:solidFill>
                </a:uFill>
              </a:rPr>
              <a:t>, </a:t>
            </a:r>
            <a:r>
              <a:rPr sz="1900" dirty="0" smtClean="0">
                <a:solidFill>
                  <a:srgbClr val="231F20"/>
                </a:solidFill>
                <a:uFill>
                  <a:solidFill>
                    <a:srgbClr val="231F20"/>
                  </a:solidFill>
                </a:uFill>
              </a:rPr>
              <a:t>1981</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Official</a:t>
            </a:r>
            <a:r>
              <a:rPr lang="bs-Latn-BA" sz="1900" dirty="0" smtClean="0">
                <a:solidFill>
                  <a:srgbClr val="231F20"/>
                </a:solidFill>
                <a:uFill>
                  <a:solidFill>
                    <a:srgbClr val="231F20"/>
                  </a:solidFill>
                </a:uFill>
              </a:rPr>
              <a:t> </a:t>
            </a:r>
            <a:r>
              <a:rPr lang="bs-Latn-BA" sz="1900" dirty="0" err="1" smtClean="0">
                <a:solidFill>
                  <a:srgbClr val="231F20"/>
                </a:solidFill>
                <a:uFill>
                  <a:solidFill>
                    <a:srgbClr val="231F20"/>
                  </a:solidFill>
                </a:uFill>
              </a:rPr>
              <a:t>Gazette</a:t>
            </a:r>
            <a:r>
              <a:rPr lang="bs-Latn-BA" sz="1900" dirty="0" smtClean="0">
                <a:solidFill>
                  <a:srgbClr val="231F20"/>
                </a:solidFill>
                <a:uFill>
                  <a:solidFill>
                    <a:srgbClr val="231F20"/>
                  </a:solidFill>
                </a:uFill>
              </a:rPr>
              <a:t> of </a:t>
            </a:r>
            <a:r>
              <a:rPr lang="bs-Latn-BA" sz="1900" dirty="0" err="1" smtClean="0">
                <a:solidFill>
                  <a:srgbClr val="231F20"/>
                </a:solidFill>
                <a:uFill>
                  <a:solidFill>
                    <a:srgbClr val="231F20"/>
                  </a:solidFill>
                </a:uFill>
              </a:rPr>
              <a:t>Bosnia</a:t>
            </a:r>
            <a:r>
              <a:rPr lang="bs-Latn-BA" sz="1900" dirty="0" smtClean="0">
                <a:solidFill>
                  <a:srgbClr val="231F20"/>
                </a:solidFill>
                <a:uFill>
                  <a:solidFill>
                    <a:srgbClr val="231F20"/>
                  </a:solidFill>
                </a:uFill>
              </a:rPr>
              <a:t> and </a:t>
            </a:r>
            <a:r>
              <a:rPr lang="bs-Latn-BA" sz="1900" dirty="0" err="1" smtClean="0">
                <a:solidFill>
                  <a:srgbClr val="231F20"/>
                </a:solidFill>
                <a:uFill>
                  <a:solidFill>
                    <a:srgbClr val="231F20"/>
                  </a:solidFill>
                </a:uFill>
              </a:rPr>
              <a:t>Herzegovina</a:t>
            </a:r>
            <a:r>
              <a:rPr lang="bs-Latn-BA" sz="1900" dirty="0" smtClean="0">
                <a:solidFill>
                  <a:srgbClr val="231F20"/>
                </a:solidFill>
                <a:uFill>
                  <a:solidFill>
                    <a:srgbClr val="231F20"/>
                  </a:solidFill>
                </a:uFill>
              </a:rPr>
              <a:t>“  </a:t>
            </a:r>
            <a:r>
              <a:rPr sz="1900" dirty="0" smtClean="0">
                <a:solidFill>
                  <a:srgbClr val="231F20"/>
                </a:solidFill>
                <a:uFill>
                  <a:solidFill>
                    <a:srgbClr val="231F20"/>
                  </a:solidFill>
                </a:uFill>
              </a:rPr>
              <a:t>– </a:t>
            </a:r>
            <a:r>
              <a:rPr lang="bs-Latn-BA" sz="1900" dirty="0" smtClean="0">
                <a:solidFill>
                  <a:srgbClr val="231F20"/>
                </a:solidFill>
                <a:uFill>
                  <a:solidFill>
                    <a:srgbClr val="231F20"/>
                  </a:solidFill>
                </a:uFill>
              </a:rPr>
              <a:t>International </a:t>
            </a:r>
            <a:r>
              <a:rPr lang="bs-Latn-BA" sz="1900" dirty="0" err="1" smtClean="0">
                <a:solidFill>
                  <a:srgbClr val="231F20"/>
                </a:solidFill>
                <a:uFill>
                  <a:solidFill>
                    <a:srgbClr val="231F20"/>
                  </a:solidFill>
                </a:uFill>
              </a:rPr>
              <a:t>Agreements</a:t>
            </a:r>
            <a:r>
              <a:rPr sz="1900" dirty="0" smtClean="0">
                <a:solidFill>
                  <a:srgbClr val="231F20"/>
                </a:solidFill>
                <a:uFill>
                  <a:solidFill>
                    <a:srgbClr val="231F20"/>
                  </a:solidFill>
                </a:uFill>
              </a:rPr>
              <a:t>, </a:t>
            </a:r>
            <a:r>
              <a:rPr lang="bs-Latn-BA" sz="1900" dirty="0" smtClean="0">
                <a:solidFill>
                  <a:srgbClr val="231F20"/>
                </a:solidFill>
                <a:uFill>
                  <a:solidFill>
                    <a:srgbClr val="231F20"/>
                  </a:solidFill>
                </a:uFill>
              </a:rPr>
              <a:t>No.</a:t>
            </a:r>
            <a:r>
              <a:rPr sz="1900" dirty="0" smtClean="0">
                <a:solidFill>
                  <a:srgbClr val="231F20"/>
                </a:solidFill>
                <a:uFill>
                  <a:solidFill>
                    <a:srgbClr val="231F20"/>
                  </a:solidFill>
                </a:uFill>
              </a:rPr>
              <a:t>: </a:t>
            </a:r>
            <a:r>
              <a:rPr sz="1900" dirty="0">
                <a:solidFill>
                  <a:srgbClr val="231F20"/>
                </a:solidFill>
                <a:uFill>
                  <a:solidFill>
                    <a:srgbClr val="231F20"/>
                  </a:solidFill>
                </a:uFill>
              </a:rPr>
              <a:t>7/04). </a:t>
            </a:r>
          </a:p>
        </p:txBody>
      </p:sp>
    </p:spTree>
  </p:cSld>
  <p:clrMapOvr>
    <a:masterClrMapping/>
  </p:clrMapOvr>
  <mc:AlternateContent xmlns:mc="http://schemas.openxmlformats.org/markup-compatibility/2006" xmlns:p14="http://schemas.microsoft.com/office/powerpoint/2010/main">
    <mc:Choice Requires="p14">
      <p:transition spd="slow">
        <p:dissolv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48"/>
          <p:cNvSpPr>
            <a:spLocks noGrp="1"/>
          </p:cNvSpPr>
          <p:nvPr>
            <p:ph type="title" idx="4294967295"/>
          </p:nvPr>
        </p:nvSpPr>
        <p:spPr>
          <a:xfrm>
            <a:off x="457200" y="274637"/>
            <a:ext cx="8229600" cy="1143001"/>
          </a:xfrm>
          <a:prstGeom prst="rect">
            <a:avLst/>
          </a:prstGeom>
        </p:spPr>
        <p:txBody>
          <a:bodyPr>
            <a:normAutofit/>
          </a:bodyPr>
          <a:lstStyle>
            <a:lvl1pPr>
              <a:defRPr sz="3200" b="1">
                <a:solidFill>
                  <a:srgbClr val="0C0C0E"/>
                </a:solidFill>
                <a:uFill>
                  <a:solidFill>
                    <a:srgbClr val="0C0C0E"/>
                  </a:solidFill>
                </a:uFill>
                <a:latin typeface="Arial"/>
                <a:ea typeface="Arial"/>
                <a:cs typeface="Arial"/>
                <a:sym typeface="Arial"/>
              </a:defRPr>
            </a:lvl1pPr>
          </a:lstStyle>
          <a:p>
            <a:pPr>
              <a:defRPr b="0">
                <a:solidFill>
                  <a:srgbClr val="000000"/>
                </a:solidFill>
                <a:uFillTx/>
              </a:defRPr>
            </a:pPr>
            <a:r>
              <a:rPr lang="bs-Latn-BA" dirty="0"/>
              <a:t>Data transfer </a:t>
            </a:r>
            <a:r>
              <a:rPr lang="bs-Latn-BA" dirty="0" err="1"/>
              <a:t>abroad</a:t>
            </a:r>
            <a:endParaRPr dirty="0">
              <a:solidFill>
                <a:srgbClr val="0C0C0E"/>
              </a:solidFill>
              <a:uFill>
                <a:solidFill>
                  <a:srgbClr val="0C0C0E"/>
                </a:solidFill>
              </a:uFill>
            </a:endParaRPr>
          </a:p>
        </p:txBody>
      </p:sp>
      <p:sp>
        <p:nvSpPr>
          <p:cNvPr id="49" name="Shape 49"/>
          <p:cNvSpPr>
            <a:spLocks noGrp="1"/>
          </p:cNvSpPr>
          <p:nvPr>
            <p:ph type="body" idx="4294967295"/>
          </p:nvPr>
        </p:nvSpPr>
        <p:spPr>
          <a:xfrm>
            <a:off x="457200" y="1417638"/>
            <a:ext cx="8229600" cy="4708525"/>
          </a:xfrm>
          <a:prstGeom prst="rect">
            <a:avLst/>
          </a:prstGeom>
        </p:spPr>
        <p:txBody>
          <a:bodyPr>
            <a:normAutofit fontScale="92500"/>
          </a:bodyPr>
          <a:lstStyle/>
          <a:p>
            <a:pPr marL="0" indent="0" algn="ctr" defTabSz="338327">
              <a:spcBef>
                <a:spcPts val="0"/>
              </a:spcBef>
              <a:buSzTx/>
              <a:buFontTx/>
              <a:buNone/>
              <a:defRPr sz="814">
                <a:uFill>
                  <a:solidFill>
                    <a:srgbClr val="000000"/>
                  </a:solidFill>
                </a:uFill>
              </a:defRPr>
            </a:pPr>
            <a:endParaRPr sz="888" b="1" dirty="0">
              <a:solidFill>
                <a:srgbClr val="0C0C0E"/>
              </a:solidFill>
              <a:uFill>
                <a:solidFill>
                  <a:srgbClr val="0C0C0E"/>
                </a:solidFill>
              </a:uFill>
              <a:latin typeface="Times New Roman"/>
              <a:ea typeface="Times New Roman"/>
              <a:cs typeface="Times New Roman"/>
              <a:sym typeface="Times New Roman"/>
            </a:endParaRPr>
          </a:p>
          <a:p>
            <a:pPr marL="0" indent="0" algn="ctr" defTabSz="338327">
              <a:spcBef>
                <a:spcPts val="0"/>
              </a:spcBef>
              <a:buSzTx/>
              <a:buFontTx/>
              <a:buNone/>
              <a:defRPr sz="814">
                <a:uFill>
                  <a:solidFill>
                    <a:srgbClr val="000000"/>
                  </a:solidFill>
                </a:uFill>
              </a:defRPr>
            </a:pPr>
            <a:endParaRPr sz="888" b="1" dirty="0">
              <a:solidFill>
                <a:srgbClr val="0C0C0E"/>
              </a:solidFill>
              <a:uFill>
                <a:solidFill>
                  <a:srgbClr val="0C0C0E"/>
                </a:solidFill>
              </a:uFill>
              <a:latin typeface="Times New Roman"/>
              <a:ea typeface="Times New Roman"/>
              <a:cs typeface="Times New Roman"/>
              <a:sym typeface="Times New Roman"/>
            </a:endParaRPr>
          </a:p>
          <a:p>
            <a:pPr marL="0" indent="0" algn="ctr" defTabSz="676655">
              <a:spcBef>
                <a:spcPts val="0"/>
              </a:spcBef>
              <a:buSzTx/>
              <a:buFontTx/>
              <a:buNone/>
              <a:defRPr sz="1776">
                <a:latin typeface="Arial"/>
                <a:ea typeface="Arial"/>
                <a:cs typeface="Arial"/>
                <a:sym typeface="Arial"/>
              </a:defRPr>
            </a:pPr>
            <a:r>
              <a:rPr lang="bs-Latn-BA" sz="2100" b="1" dirty="0" err="1" smtClean="0">
                <a:solidFill>
                  <a:srgbClr val="0C0C0E"/>
                </a:solidFill>
                <a:uFill>
                  <a:solidFill>
                    <a:srgbClr val="0C0C0E"/>
                  </a:solidFill>
                </a:uFill>
              </a:rPr>
              <a:t>Article</a:t>
            </a:r>
            <a:r>
              <a:rPr sz="2100" b="1" dirty="0" smtClean="0">
                <a:solidFill>
                  <a:srgbClr val="0C0C0E"/>
                </a:solidFill>
                <a:uFill>
                  <a:solidFill>
                    <a:srgbClr val="0C0C0E"/>
                  </a:solidFill>
                </a:uFill>
              </a:rPr>
              <a:t> 18</a:t>
            </a:r>
            <a:r>
              <a:rPr lang="bs-Latn-BA" sz="2100" b="1" dirty="0" smtClean="0">
                <a:solidFill>
                  <a:srgbClr val="0C0C0E"/>
                </a:solidFill>
                <a:uFill>
                  <a:solidFill>
                    <a:srgbClr val="0C0C0E"/>
                  </a:solidFill>
                </a:uFill>
              </a:rPr>
              <a:t> of the</a:t>
            </a:r>
            <a:r>
              <a:rPr sz="2100" b="1" dirty="0" smtClean="0">
                <a:solidFill>
                  <a:srgbClr val="0C0C0E"/>
                </a:solidFill>
                <a:uFill>
                  <a:solidFill>
                    <a:srgbClr val="0C0C0E"/>
                  </a:solidFill>
                </a:uFill>
              </a:rPr>
              <a:t> </a:t>
            </a:r>
            <a:r>
              <a:rPr lang="bs-Latn-BA" sz="2100" b="1" dirty="0" smtClean="0">
                <a:solidFill>
                  <a:srgbClr val="0C0C0E"/>
                </a:solidFill>
                <a:uFill>
                  <a:solidFill>
                    <a:srgbClr val="0C0C0E"/>
                  </a:solidFill>
                </a:uFill>
              </a:rPr>
              <a:t>Law</a:t>
            </a:r>
            <a:r>
              <a:rPr lang="hr-HR" sz="2100" b="1" dirty="0" smtClean="0">
                <a:solidFill>
                  <a:srgbClr val="0C0C0E"/>
                </a:solidFill>
                <a:uFill>
                  <a:solidFill>
                    <a:srgbClr val="0C0C0E"/>
                  </a:solidFill>
                </a:uFill>
              </a:rPr>
              <a:t>,</a:t>
            </a:r>
            <a:r>
              <a:rPr sz="2100" b="1" dirty="0" smtClean="0">
                <a:solidFill>
                  <a:srgbClr val="0C0C0E"/>
                </a:solidFill>
                <a:uFill>
                  <a:solidFill>
                    <a:srgbClr val="0C0C0E"/>
                  </a:solidFill>
                </a:uFill>
              </a:rPr>
              <a:t> </a:t>
            </a:r>
            <a:r>
              <a:rPr lang="bs-Latn-BA" sz="2100" b="1" dirty="0" err="1" smtClean="0">
                <a:solidFill>
                  <a:srgbClr val="0C0C0E"/>
                </a:solidFill>
                <a:uFill>
                  <a:solidFill>
                    <a:srgbClr val="0C0C0E"/>
                  </a:solidFill>
                </a:uFill>
              </a:rPr>
              <a:t>paragraph</a:t>
            </a:r>
            <a:r>
              <a:rPr sz="2100" b="1" dirty="0" smtClean="0">
                <a:solidFill>
                  <a:srgbClr val="0C0C0E"/>
                </a:solidFill>
                <a:uFill>
                  <a:solidFill>
                    <a:srgbClr val="0C0C0E"/>
                  </a:solidFill>
                </a:uFill>
              </a:rPr>
              <a:t> </a:t>
            </a:r>
            <a:r>
              <a:rPr sz="2100" b="1" dirty="0">
                <a:solidFill>
                  <a:srgbClr val="0C0C0E"/>
                </a:solidFill>
                <a:uFill>
                  <a:solidFill>
                    <a:srgbClr val="0C0C0E"/>
                  </a:solidFill>
                </a:uFill>
              </a:rPr>
              <a:t>(3) </a:t>
            </a:r>
          </a:p>
          <a:p>
            <a:pPr marL="0" indent="0" algn="ctr" defTabSz="676655">
              <a:spcBef>
                <a:spcPts val="0"/>
              </a:spcBef>
              <a:buSzTx/>
              <a:buFontTx/>
              <a:buNone/>
              <a:defRPr sz="1776">
                <a:latin typeface="Arial"/>
                <a:ea typeface="Arial"/>
                <a:cs typeface="Arial"/>
                <a:sym typeface="Arial"/>
              </a:defRPr>
            </a:pPr>
            <a:endParaRPr sz="1700" b="1" dirty="0">
              <a:solidFill>
                <a:srgbClr val="0C0C0E"/>
              </a:solidFill>
              <a:uFill>
                <a:solidFill>
                  <a:srgbClr val="0C0C0E"/>
                </a:solidFill>
              </a:uFill>
            </a:endParaRPr>
          </a:p>
          <a:p>
            <a:pPr marL="0" indent="0" algn="just" defTabSz="338327">
              <a:spcBef>
                <a:spcPts val="0"/>
              </a:spcBef>
              <a:buSzTx/>
              <a:buFontTx/>
              <a:buNone/>
              <a:defRPr sz="1258">
                <a:uFill>
                  <a:solidFill>
                    <a:srgbClr val="000000"/>
                  </a:solidFill>
                </a:uFill>
              </a:defRPr>
            </a:pPr>
            <a:r>
              <a:rPr lang="en-US" sz="1700" b="1" u="sng" dirty="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(3)	Personal data that are processed may be taken out of Bosnia and Herzegovina to another country </a:t>
            </a:r>
            <a:r>
              <a:rPr lang="bs-Latn-BA"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or </a:t>
            </a:r>
            <a:r>
              <a:rPr lang="bs-Latn-BA" sz="1700" b="1" u="sng" dirty="0" err="1"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provided</a:t>
            </a:r>
            <a:r>
              <a:rPr lang="bs-Latn-BA"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 for use to </a:t>
            </a:r>
            <a:r>
              <a:rPr lang="bs-Latn-BA" sz="1700" b="1" u="sng" dirty="0" err="1"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any</a:t>
            </a:r>
            <a:r>
              <a:rPr lang="bs-Latn-BA"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 international </a:t>
            </a:r>
            <a:r>
              <a:rPr lang="bs-Latn-BA" sz="1700" b="1" u="sng" dirty="0" err="1"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organization</a:t>
            </a:r>
            <a:r>
              <a:rPr lang="bs-Latn-BA"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 </a:t>
            </a:r>
            <a:r>
              <a:rPr lang="en-US"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that </a:t>
            </a:r>
            <a:r>
              <a:rPr lang="en-US" sz="1700" b="1" u="sng" dirty="0">
                <a:solidFill>
                  <a:srgbClr val="231F20"/>
                </a:solidFill>
                <a:uFill>
                  <a:solidFill>
                    <a:srgbClr val="231F20"/>
                  </a:solidFill>
                </a:uFill>
                <a:latin typeface="Arial" panose="020B0604020202020204" pitchFamily="34" charset="0"/>
                <a:ea typeface="Arial"/>
                <a:cs typeface="Arial" panose="020B0604020202020204" pitchFamily="34" charset="0"/>
                <a:sym typeface="Arial"/>
              </a:rPr>
              <a:t>does not provide adequate safeguards stipulated by this law when:</a:t>
            </a:r>
            <a:endParaRPr lang="hr-HR" sz="1700" b="1" u="sng" dirty="0" smtClean="0">
              <a:solidFill>
                <a:srgbClr val="231F20"/>
              </a:solidFill>
              <a:uFill>
                <a:solidFill>
                  <a:srgbClr val="231F20"/>
                </a:solidFill>
              </a:uFill>
              <a:latin typeface="Arial" panose="020B0604020202020204" pitchFamily="34" charset="0"/>
              <a:ea typeface="Arial"/>
              <a:cs typeface="Arial" panose="020B0604020202020204" pitchFamily="34" charset="0"/>
              <a:sym typeface="Arial"/>
            </a:endParaRPr>
          </a:p>
          <a:p>
            <a:pPr marL="0" indent="0" algn="just" defTabSz="338327">
              <a:spcBef>
                <a:spcPts val="0"/>
              </a:spcBef>
              <a:buSzTx/>
              <a:buFontTx/>
              <a:buNone/>
              <a:defRPr sz="1258">
                <a:uFill>
                  <a:solidFill>
                    <a:srgbClr val="000000"/>
                  </a:solidFill>
                </a:uFill>
              </a:defRPr>
            </a:pPr>
            <a:endParaRPr lang="bs-Latn-BA" sz="1400" dirty="0" smtClean="0">
              <a:solidFill>
                <a:srgbClr val="231F20"/>
              </a:solidFill>
              <a:uFill>
                <a:solidFill>
                  <a:srgbClr val="231F20"/>
                </a:solidFill>
              </a:uFill>
              <a:latin typeface="Arial"/>
              <a:ea typeface="Arial"/>
              <a:cs typeface="Arial"/>
              <a:sym typeface="Arial"/>
            </a:endParaRPr>
          </a:p>
          <a:p>
            <a:pPr marL="0" indent="0" algn="just" defTabSz="338327">
              <a:spcBef>
                <a:spcPts val="0"/>
              </a:spcBef>
              <a:buSzTx/>
              <a:buFontTx/>
              <a:buNone/>
              <a:defRPr sz="1258">
                <a:uFill>
                  <a:solidFill>
                    <a:srgbClr val="000000"/>
                  </a:solidFill>
                </a:uFill>
              </a:defRPr>
            </a:pPr>
            <a:r>
              <a:rPr lang="bs-Latn-BA" sz="1400" dirty="0" smtClean="0">
                <a:solidFill>
                  <a:srgbClr val="231F20"/>
                </a:solidFill>
                <a:uFill>
                  <a:solidFill>
                    <a:srgbClr val="231F20"/>
                  </a:solidFill>
                </a:uFill>
                <a:latin typeface="Arial"/>
                <a:ea typeface="Arial"/>
                <a:cs typeface="Arial"/>
                <a:sym typeface="Arial"/>
              </a:rPr>
              <a:t>a) </a:t>
            </a:r>
            <a:r>
              <a:rPr lang="en-US" sz="1400" dirty="0">
                <a:solidFill>
                  <a:srgbClr val="231F20"/>
                </a:solidFill>
                <a:uFill>
                  <a:solidFill>
                    <a:srgbClr val="231F20"/>
                  </a:solidFill>
                </a:uFill>
                <a:latin typeface="Arial"/>
                <a:ea typeface="Arial"/>
                <a:cs typeface="Arial"/>
                <a:sym typeface="Arial"/>
              </a:rPr>
              <a:t>	the disclosure of personal data is provided by special law or international treaty binding for Bosnia and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Herzegovina</a:t>
            </a:r>
            <a:r>
              <a:rPr lang="en-US" sz="1400" dirty="0">
                <a:solidFill>
                  <a:srgbClr val="231F20"/>
                </a:solidFill>
                <a:uFill>
                  <a:solidFill>
                    <a:srgbClr val="231F20"/>
                  </a:solidFill>
                </a:uFill>
                <a:latin typeface="Arial"/>
                <a:ea typeface="Arial"/>
                <a:cs typeface="Arial"/>
                <a:sym typeface="Arial"/>
              </a:rPr>
              <a:t>;</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b)	the prior consent was obtained from the person whose data are transferred and the person was informed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on </a:t>
            </a:r>
            <a:r>
              <a:rPr lang="en-US" sz="1400" dirty="0">
                <a:solidFill>
                  <a:srgbClr val="231F20"/>
                </a:solidFill>
                <a:uFill>
                  <a:solidFill>
                    <a:srgbClr val="231F20"/>
                  </a:solidFill>
                </a:uFill>
                <a:latin typeface="Arial"/>
                <a:ea typeface="Arial"/>
                <a:cs typeface="Arial"/>
                <a:sym typeface="Arial"/>
              </a:rPr>
              <a:t>the potential consequences of the data transfer;</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c)	the disclosure of personal data is necessary to fulfill the contract between the data subject and the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controller </a:t>
            </a:r>
            <a:r>
              <a:rPr lang="en-US" sz="1400" dirty="0">
                <a:solidFill>
                  <a:srgbClr val="231F20"/>
                </a:solidFill>
                <a:uFill>
                  <a:solidFill>
                    <a:srgbClr val="231F20"/>
                  </a:solidFill>
                </a:uFill>
                <a:latin typeface="Arial"/>
                <a:ea typeface="Arial"/>
                <a:cs typeface="Arial"/>
                <a:sym typeface="Arial"/>
              </a:rPr>
              <a:t>or the fulfillment of pre-contractual obligations undertaken at the request of the person whose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data </a:t>
            </a:r>
            <a:r>
              <a:rPr lang="en-US" sz="1400" dirty="0">
                <a:solidFill>
                  <a:srgbClr val="231F20"/>
                </a:solidFill>
                <a:uFill>
                  <a:solidFill>
                    <a:srgbClr val="231F20"/>
                  </a:solidFill>
                </a:uFill>
                <a:latin typeface="Arial"/>
                <a:ea typeface="Arial"/>
                <a:cs typeface="Arial"/>
                <a:sym typeface="Arial"/>
              </a:rPr>
              <a:t>are processed;</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d)	the disclosure of personal data is necessary to save the life of the person to whom the data pertains or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when </a:t>
            </a:r>
            <a:r>
              <a:rPr lang="en-US" sz="1400" dirty="0">
                <a:solidFill>
                  <a:srgbClr val="231F20"/>
                </a:solidFill>
                <a:uFill>
                  <a:solidFill>
                    <a:srgbClr val="231F20"/>
                  </a:solidFill>
                </a:uFill>
                <a:latin typeface="Arial"/>
                <a:ea typeface="Arial"/>
                <a:cs typeface="Arial"/>
                <a:sym typeface="Arial"/>
              </a:rPr>
              <a:t>it is in his/her vital interests;</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e)	the personal data are transferred from the files or records which are, in accordance with the law or other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regulations</a:t>
            </a:r>
            <a:r>
              <a:rPr lang="en-US" sz="1400" dirty="0">
                <a:solidFill>
                  <a:srgbClr val="231F20"/>
                </a:solidFill>
                <a:uFill>
                  <a:solidFill>
                    <a:srgbClr val="231F20"/>
                  </a:solidFill>
                </a:uFill>
                <a:latin typeface="Arial"/>
                <a:ea typeface="Arial"/>
                <a:cs typeface="Arial"/>
                <a:sym typeface="Arial"/>
              </a:rPr>
              <a:t>, available to the public;</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f)	the transfer of personal data is necessary for the public interest reasons;</a:t>
            </a:r>
          </a:p>
          <a:p>
            <a:pPr marL="0" indent="0" algn="just" defTabSz="338327">
              <a:spcBef>
                <a:spcPts val="0"/>
              </a:spcBef>
              <a:buSzTx/>
              <a:buFontTx/>
              <a:buNone/>
              <a:defRPr sz="1258">
                <a:uFill>
                  <a:solidFill>
                    <a:srgbClr val="000000"/>
                  </a:solidFill>
                </a:uFill>
              </a:defRPr>
            </a:pPr>
            <a:r>
              <a:rPr lang="en-US" sz="1400" dirty="0">
                <a:solidFill>
                  <a:srgbClr val="231F20"/>
                </a:solidFill>
                <a:uFill>
                  <a:solidFill>
                    <a:srgbClr val="231F20"/>
                  </a:solidFill>
                </a:uFill>
                <a:latin typeface="Arial"/>
                <a:ea typeface="Arial"/>
                <a:cs typeface="Arial"/>
                <a:sym typeface="Arial"/>
              </a:rPr>
              <a:t>g)	the transfer of personal data is necessary for concluding or fulfilling a contract between the controller with </a:t>
            </a:r>
            <a:r>
              <a:rPr lang="bs-Latn-BA" sz="1400" dirty="0" smtClean="0">
                <a:solidFill>
                  <a:srgbClr val="231F20"/>
                </a:solidFill>
                <a:uFill>
                  <a:solidFill>
                    <a:srgbClr val="231F20"/>
                  </a:solidFill>
                </a:uFill>
                <a:latin typeface="Arial"/>
                <a:ea typeface="Arial"/>
                <a:cs typeface="Arial"/>
                <a:sym typeface="Arial"/>
              </a:rPr>
              <a:t>	</a:t>
            </a:r>
            <a:r>
              <a:rPr lang="en-US" sz="1400" dirty="0" smtClean="0">
                <a:solidFill>
                  <a:srgbClr val="231F20"/>
                </a:solidFill>
                <a:uFill>
                  <a:solidFill>
                    <a:srgbClr val="231F20"/>
                  </a:solidFill>
                </a:uFill>
                <a:latin typeface="Arial"/>
                <a:ea typeface="Arial"/>
                <a:cs typeface="Arial"/>
                <a:sym typeface="Arial"/>
              </a:rPr>
              <a:t>a </a:t>
            </a:r>
            <a:r>
              <a:rPr lang="en-US" sz="1400" dirty="0">
                <a:solidFill>
                  <a:srgbClr val="231F20"/>
                </a:solidFill>
                <a:uFill>
                  <a:solidFill>
                    <a:srgbClr val="231F20"/>
                  </a:solidFill>
                </a:uFill>
                <a:latin typeface="Arial"/>
                <a:ea typeface="Arial"/>
                <a:cs typeface="Arial"/>
                <a:sym typeface="Arial"/>
              </a:rPr>
              <a:t>third party,  when the contract is in the interest of the person whose data are processed.</a:t>
            </a:r>
          </a:p>
          <a:p>
            <a:pPr marL="0" indent="0" algn="just" defTabSz="338327">
              <a:spcBef>
                <a:spcPts val="0"/>
              </a:spcBef>
              <a:buSzTx/>
              <a:buFontTx/>
              <a:buNone/>
              <a:defRPr sz="1258">
                <a:uFill>
                  <a:solidFill>
                    <a:srgbClr val="000000"/>
                  </a:solidFill>
                </a:uFill>
              </a:defRPr>
            </a:pPr>
            <a:endParaRPr sz="1200" dirty="0">
              <a:solidFill>
                <a:srgbClr val="231F20"/>
              </a:solidFill>
              <a:uFill>
                <a:solidFill>
                  <a:srgbClr val="231F20"/>
                </a:solidFill>
              </a:uFill>
              <a:latin typeface="Arial"/>
              <a:ea typeface="Arial"/>
              <a:cs typeface="Arial"/>
              <a:sym typeface="Arial"/>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48"/>
          <p:cNvSpPr txBox="1">
            <a:spLocks/>
          </p:cNvSpPr>
          <p:nvPr/>
        </p:nvSpPr>
        <p:spPr>
          <a:xfrm>
            <a:off x="457200" y="2746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1" i="0" u="none" strike="noStrike" cap="none" spc="0" baseline="0">
                <a:ln>
                  <a:noFill/>
                </a:ln>
                <a:solidFill>
                  <a:srgbClr val="0C0C0E"/>
                </a:solidFill>
                <a:uFill>
                  <a:solidFill>
                    <a:srgbClr val="0C0C0E"/>
                  </a:solidFill>
                </a:uFill>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defRPr b="0">
                <a:solidFill>
                  <a:srgbClr val="000000"/>
                </a:solidFill>
                <a:uFillTx/>
              </a:defRPr>
            </a:pPr>
            <a:r>
              <a:rPr lang="bs-Latn-BA" dirty="0"/>
              <a:t>Data transfer </a:t>
            </a:r>
            <a:r>
              <a:rPr lang="bs-Latn-BA" dirty="0" err="1"/>
              <a:t>abroad</a:t>
            </a:r>
            <a:endParaRPr lang="hr-HR" dirty="0"/>
          </a:p>
        </p:txBody>
      </p:sp>
      <p:sp>
        <p:nvSpPr>
          <p:cNvPr id="3" name="Shape 49"/>
          <p:cNvSpPr txBox="1">
            <a:spLocks/>
          </p:cNvSpPr>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ormAutofit/>
          </a:bodyPr>
          <a:lst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a:lstStyle>
          <a:p>
            <a:pPr marL="0" indent="0" algn="ctr" defTabSz="338327" hangingPunct="1">
              <a:spcBef>
                <a:spcPts val="0"/>
              </a:spcBef>
              <a:buSzTx/>
              <a:buFontTx/>
              <a:buNone/>
              <a:defRPr sz="814">
                <a:uFill>
                  <a:solidFill>
                    <a:srgbClr val="000000"/>
                  </a:solidFill>
                </a:uFill>
              </a:defRPr>
            </a:pPr>
            <a:endParaRPr lang="hr-HR" sz="888" b="1" dirty="0" smtClean="0">
              <a:solidFill>
                <a:srgbClr val="0C0C0E"/>
              </a:solidFill>
              <a:uFill>
                <a:solidFill>
                  <a:srgbClr val="0C0C0E"/>
                </a:solidFill>
              </a:uFill>
              <a:latin typeface="Times New Roman"/>
              <a:ea typeface="Times New Roman"/>
              <a:cs typeface="Times New Roman"/>
              <a:sym typeface="Times New Roman"/>
            </a:endParaRPr>
          </a:p>
          <a:p>
            <a:pPr marL="0" indent="0" algn="ctr" defTabSz="338327" hangingPunct="1">
              <a:spcBef>
                <a:spcPts val="0"/>
              </a:spcBef>
              <a:buSzTx/>
              <a:buFontTx/>
              <a:buNone/>
              <a:defRPr sz="814">
                <a:uFill>
                  <a:solidFill>
                    <a:srgbClr val="000000"/>
                  </a:solidFill>
                </a:uFill>
              </a:defRPr>
            </a:pPr>
            <a:endParaRPr lang="hr-HR" sz="888" b="1" dirty="0" smtClean="0">
              <a:solidFill>
                <a:srgbClr val="0C0C0E"/>
              </a:solidFill>
              <a:uFill>
                <a:solidFill>
                  <a:srgbClr val="0C0C0E"/>
                </a:solidFill>
              </a:uFill>
              <a:latin typeface="Times New Roman"/>
              <a:ea typeface="Times New Roman"/>
              <a:cs typeface="Times New Roman"/>
              <a:sym typeface="Times New Roman"/>
            </a:endParaRPr>
          </a:p>
          <a:p>
            <a:pPr marL="0" indent="0" algn="ctr" defTabSz="676655" hangingPunct="1">
              <a:spcBef>
                <a:spcPts val="0"/>
              </a:spcBef>
              <a:buSzTx/>
              <a:buFontTx/>
              <a:buNone/>
              <a:defRPr sz="1776">
                <a:latin typeface="Arial"/>
                <a:ea typeface="Arial"/>
                <a:cs typeface="Arial"/>
                <a:sym typeface="Arial"/>
              </a:defRPr>
            </a:pPr>
            <a:endParaRPr lang="hr-HR" sz="1776" b="1" dirty="0" smtClean="0">
              <a:solidFill>
                <a:srgbClr val="0C0C0E"/>
              </a:solidFill>
              <a:uFill>
                <a:solidFill>
                  <a:srgbClr val="0C0C0E"/>
                </a:solidFill>
              </a:uFill>
              <a:latin typeface="Arial"/>
              <a:ea typeface="Arial"/>
              <a:cs typeface="Arial"/>
              <a:sym typeface="Arial"/>
            </a:endParaRPr>
          </a:p>
          <a:p>
            <a:pPr marL="0" indent="0" algn="ctr" defTabSz="676655" hangingPunct="1">
              <a:spcBef>
                <a:spcPts val="0"/>
              </a:spcBef>
              <a:buSzTx/>
              <a:buFontTx/>
              <a:buNone/>
              <a:defRPr sz="1776">
                <a:latin typeface="Arial"/>
                <a:ea typeface="Arial"/>
                <a:cs typeface="Arial"/>
                <a:sym typeface="Arial"/>
              </a:defRPr>
            </a:pPr>
            <a:r>
              <a:rPr lang="hr-HR" sz="2100" b="1" dirty="0" err="1" smtClean="0">
                <a:solidFill>
                  <a:srgbClr val="0C0C0E"/>
                </a:solidFill>
                <a:uFill>
                  <a:solidFill>
                    <a:srgbClr val="0C0C0E"/>
                  </a:solidFill>
                </a:uFill>
                <a:latin typeface="Arial"/>
                <a:ea typeface="Arial"/>
                <a:cs typeface="Arial"/>
                <a:sym typeface="Arial"/>
              </a:rPr>
              <a:t>Article</a:t>
            </a:r>
            <a:r>
              <a:rPr lang="hr-HR" sz="2100" b="1" dirty="0" smtClean="0">
                <a:solidFill>
                  <a:srgbClr val="0C0C0E"/>
                </a:solidFill>
                <a:uFill>
                  <a:solidFill>
                    <a:srgbClr val="0C0C0E"/>
                  </a:solidFill>
                </a:uFill>
                <a:latin typeface="Arial"/>
                <a:ea typeface="Arial"/>
                <a:cs typeface="Arial"/>
                <a:sym typeface="Arial"/>
              </a:rPr>
              <a:t> 18 </a:t>
            </a:r>
            <a:r>
              <a:rPr lang="hr-HR" sz="2100" b="1" dirty="0" err="1" smtClean="0">
                <a:solidFill>
                  <a:srgbClr val="0C0C0E"/>
                </a:solidFill>
                <a:uFill>
                  <a:solidFill>
                    <a:srgbClr val="0C0C0E"/>
                  </a:solidFill>
                </a:uFill>
                <a:latin typeface="Arial"/>
                <a:ea typeface="Arial"/>
                <a:cs typeface="Arial"/>
                <a:sym typeface="Arial"/>
              </a:rPr>
              <a:t>of</a:t>
            </a:r>
            <a:r>
              <a:rPr lang="hr-HR" sz="2100" b="1" dirty="0" smtClean="0">
                <a:solidFill>
                  <a:srgbClr val="0C0C0E"/>
                </a:solidFill>
                <a:uFill>
                  <a:solidFill>
                    <a:srgbClr val="0C0C0E"/>
                  </a:solidFill>
                </a:uFill>
                <a:latin typeface="Arial"/>
                <a:ea typeface="Arial"/>
                <a:cs typeface="Arial"/>
                <a:sym typeface="Arial"/>
              </a:rPr>
              <a:t> </a:t>
            </a:r>
            <a:r>
              <a:rPr lang="hr-HR" sz="2100" b="1" dirty="0" err="1" smtClean="0">
                <a:solidFill>
                  <a:srgbClr val="0C0C0E"/>
                </a:solidFill>
                <a:uFill>
                  <a:solidFill>
                    <a:srgbClr val="0C0C0E"/>
                  </a:solidFill>
                </a:uFill>
                <a:latin typeface="Arial"/>
                <a:ea typeface="Arial"/>
                <a:cs typeface="Arial"/>
                <a:sym typeface="Arial"/>
              </a:rPr>
              <a:t>the</a:t>
            </a:r>
            <a:r>
              <a:rPr lang="hr-HR" sz="2100" b="1" dirty="0" smtClean="0">
                <a:solidFill>
                  <a:srgbClr val="0C0C0E"/>
                </a:solidFill>
                <a:uFill>
                  <a:solidFill>
                    <a:srgbClr val="0C0C0E"/>
                  </a:solidFill>
                </a:uFill>
                <a:latin typeface="Arial"/>
                <a:ea typeface="Arial"/>
                <a:cs typeface="Arial"/>
                <a:sym typeface="Arial"/>
              </a:rPr>
              <a:t> </a:t>
            </a:r>
            <a:r>
              <a:rPr lang="hr-HR" sz="2100" b="1" dirty="0" err="1" smtClean="0">
                <a:solidFill>
                  <a:srgbClr val="0C0C0E"/>
                </a:solidFill>
                <a:uFill>
                  <a:solidFill>
                    <a:srgbClr val="0C0C0E"/>
                  </a:solidFill>
                </a:uFill>
                <a:latin typeface="Arial"/>
                <a:ea typeface="Arial"/>
                <a:cs typeface="Arial"/>
                <a:sym typeface="Arial"/>
              </a:rPr>
              <a:t>Law</a:t>
            </a:r>
            <a:r>
              <a:rPr lang="hr-HR" sz="2100" b="1" dirty="0" smtClean="0">
                <a:solidFill>
                  <a:srgbClr val="0C0C0E"/>
                </a:solidFill>
                <a:uFill>
                  <a:solidFill>
                    <a:srgbClr val="0C0C0E"/>
                  </a:solidFill>
                </a:uFill>
                <a:latin typeface="Arial"/>
                <a:ea typeface="Arial"/>
                <a:cs typeface="Arial"/>
                <a:sym typeface="Arial"/>
              </a:rPr>
              <a:t>, </a:t>
            </a:r>
            <a:r>
              <a:rPr lang="hr-HR" sz="2100" b="1" dirty="0" err="1" smtClean="0">
                <a:solidFill>
                  <a:srgbClr val="0C0C0E"/>
                </a:solidFill>
                <a:uFill>
                  <a:solidFill>
                    <a:srgbClr val="0C0C0E"/>
                  </a:solidFill>
                </a:uFill>
                <a:latin typeface="Arial"/>
                <a:ea typeface="Arial"/>
                <a:cs typeface="Arial"/>
                <a:sym typeface="Arial"/>
              </a:rPr>
              <a:t>paragraph</a:t>
            </a:r>
            <a:r>
              <a:rPr lang="hr-HR" sz="2100" b="1" dirty="0" smtClean="0">
                <a:solidFill>
                  <a:srgbClr val="0C0C0E"/>
                </a:solidFill>
                <a:uFill>
                  <a:solidFill>
                    <a:srgbClr val="0C0C0E"/>
                  </a:solidFill>
                </a:uFill>
                <a:latin typeface="Arial"/>
                <a:ea typeface="Arial"/>
                <a:cs typeface="Arial"/>
                <a:sym typeface="Arial"/>
              </a:rPr>
              <a:t> (4) </a:t>
            </a:r>
          </a:p>
          <a:p>
            <a:pPr marL="0" indent="0" algn="ctr" defTabSz="676655" hangingPunct="1">
              <a:spcBef>
                <a:spcPts val="0"/>
              </a:spcBef>
              <a:buSzTx/>
              <a:buFontTx/>
              <a:buNone/>
              <a:defRPr sz="1776">
                <a:latin typeface="Arial"/>
                <a:ea typeface="Arial"/>
                <a:cs typeface="Arial"/>
                <a:sym typeface="Arial"/>
              </a:defRPr>
            </a:pPr>
            <a:endParaRPr lang="hr-HR" sz="2100" b="1" dirty="0" smtClean="0">
              <a:solidFill>
                <a:srgbClr val="0C0C0E"/>
              </a:solidFill>
              <a:uFill>
                <a:solidFill>
                  <a:srgbClr val="0C0C0E"/>
                </a:solidFill>
              </a:uFill>
              <a:latin typeface="Arial"/>
              <a:ea typeface="Arial"/>
              <a:cs typeface="Arial"/>
              <a:sym typeface="Arial"/>
            </a:endParaRPr>
          </a:p>
          <a:p>
            <a:pPr marL="0" indent="0" algn="just" defTabSz="338327" hangingPunct="1">
              <a:spcBef>
                <a:spcPts val="0"/>
              </a:spcBef>
              <a:buSzTx/>
              <a:buFontTx/>
              <a:buNone/>
              <a:defRPr sz="1258">
                <a:uFill>
                  <a:solidFill>
                    <a:srgbClr val="000000"/>
                  </a:solidFill>
                </a:uFill>
              </a:defRPr>
            </a:pPr>
            <a:endParaRPr lang="hr-HR" sz="1200" dirty="0" smtClean="0">
              <a:solidFill>
                <a:srgbClr val="231F20"/>
              </a:solidFill>
              <a:uFill>
                <a:solidFill>
                  <a:srgbClr val="231F20"/>
                </a:solidFill>
              </a:uFill>
              <a:latin typeface="Arial"/>
              <a:ea typeface="Arial"/>
              <a:cs typeface="Arial"/>
              <a:sym typeface="Arial"/>
            </a:endParaRPr>
          </a:p>
          <a:p>
            <a:pPr marL="0" indent="0" algn="just" defTabSz="338327" hangingPunct="1">
              <a:spcBef>
                <a:spcPts val="0"/>
              </a:spcBef>
              <a:buSzTx/>
              <a:buFontTx/>
              <a:buNone/>
              <a:defRPr sz="1258">
                <a:uFill>
                  <a:solidFill>
                    <a:srgbClr val="000000"/>
                  </a:solidFill>
                </a:uFill>
              </a:defRPr>
            </a:pPr>
            <a:r>
              <a:rPr lang="en-US" sz="2000" dirty="0" smtClean="0">
                <a:solidFill>
                  <a:srgbClr val="231F20"/>
                </a:solidFill>
                <a:uFill>
                  <a:solidFill>
                    <a:srgbClr val="231F20"/>
                  </a:solidFill>
                </a:uFill>
                <a:latin typeface="Arial"/>
                <a:ea typeface="Arial"/>
                <a:cs typeface="Arial"/>
                <a:sym typeface="Arial"/>
              </a:rPr>
              <a:t>Exceptionally</a:t>
            </a:r>
            <a:r>
              <a:rPr lang="en-US" sz="2000" dirty="0">
                <a:solidFill>
                  <a:srgbClr val="231F20"/>
                </a:solidFill>
                <a:uFill>
                  <a:solidFill>
                    <a:srgbClr val="231F20"/>
                  </a:solidFill>
                </a:uFill>
                <a:latin typeface="Arial"/>
                <a:ea typeface="Arial"/>
                <a:cs typeface="Arial"/>
                <a:sym typeface="Arial"/>
              </a:rPr>
              <a:t>, the Agency may approve the transfer of data from Bosnia and Herzegovina to another country which does not provide an appropriate level of protection as defined in paragraph (1) of this Article, when a controller in another country provides adequate safeguards for the protection of privacy and fundamental rights and freedoms of individuals or provision of similar rights arises from the provisions of a special agreement</a:t>
            </a:r>
            <a:r>
              <a:rPr lang="en-US" sz="2000" dirty="0" smtClean="0">
                <a:solidFill>
                  <a:srgbClr val="231F20"/>
                </a:solidFill>
                <a:uFill>
                  <a:solidFill>
                    <a:srgbClr val="231F20"/>
                  </a:solidFill>
                </a:uFill>
                <a:latin typeface="Arial"/>
                <a:ea typeface="Arial"/>
                <a:cs typeface="Arial"/>
                <a:sym typeface="Arial"/>
              </a:rPr>
              <a:t>.</a:t>
            </a:r>
            <a:endParaRPr lang="hr-HR" sz="2000" dirty="0">
              <a:solidFill>
                <a:srgbClr val="231F20"/>
              </a:solidFill>
              <a:uFill>
                <a:solidFill>
                  <a:srgbClr val="231F20"/>
                </a:solidFill>
              </a:uFill>
              <a:latin typeface="Arial"/>
              <a:ea typeface="Arial"/>
              <a:cs typeface="Arial"/>
              <a:sym typeface="Arial"/>
            </a:endParaRPr>
          </a:p>
        </p:txBody>
      </p:sp>
    </p:spTree>
    <p:extLst>
      <p:ext uri="{BB962C8B-B14F-4D97-AF65-F5344CB8AC3E}">
        <p14:creationId xmlns:p14="http://schemas.microsoft.com/office/powerpoint/2010/main" val="131698393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a:spLocks noGrp="1"/>
          </p:cNvSpPr>
          <p:nvPr>
            <p:ph type="title" idx="4294967295"/>
          </p:nvPr>
        </p:nvSpPr>
        <p:spPr>
          <a:xfrm>
            <a:off x="457200" y="274637"/>
            <a:ext cx="8229600" cy="1143001"/>
          </a:xfrm>
          <a:prstGeom prst="rect">
            <a:avLst/>
          </a:prstGeom>
        </p:spPr>
        <p:txBody>
          <a:bodyPr>
            <a:normAutofit/>
          </a:bodyPr>
          <a:lstStyle>
            <a:lvl1pPr>
              <a:defRPr sz="3200" b="1">
                <a:solidFill>
                  <a:srgbClr val="0C0C0E"/>
                </a:solidFill>
                <a:uFill>
                  <a:solidFill>
                    <a:srgbClr val="0C0C0E"/>
                  </a:solidFill>
                </a:uFill>
                <a:latin typeface="Arial"/>
                <a:ea typeface="Arial"/>
                <a:cs typeface="Arial"/>
                <a:sym typeface="Arial"/>
              </a:defRPr>
            </a:lvl1pPr>
          </a:lstStyle>
          <a:p>
            <a:r>
              <a:rPr lang="hr-HR" dirty="0" err="1" smtClean="0"/>
              <a:t>Practice</a:t>
            </a:r>
            <a:r>
              <a:rPr lang="hr-HR" dirty="0" smtClean="0"/>
              <a:t> </a:t>
            </a:r>
            <a:r>
              <a:rPr lang="hr-HR" dirty="0" err="1" smtClean="0"/>
              <a:t>of</a:t>
            </a:r>
            <a:r>
              <a:rPr lang="hr-HR" dirty="0" smtClean="0"/>
              <a:t> </a:t>
            </a:r>
            <a:r>
              <a:rPr lang="hr-HR" dirty="0" err="1" smtClean="0"/>
              <a:t>the</a:t>
            </a:r>
            <a:r>
              <a:rPr lang="hr-HR" dirty="0" smtClean="0"/>
              <a:t> </a:t>
            </a:r>
            <a:r>
              <a:rPr lang="hr-HR" dirty="0" err="1" smtClean="0"/>
              <a:t>Agency</a:t>
            </a:r>
            <a:r>
              <a:rPr lang="hr-HR" dirty="0" smtClean="0"/>
              <a:t> </a:t>
            </a:r>
            <a:r>
              <a:rPr lang="hr-HR" dirty="0" err="1"/>
              <a:t>regarding</a:t>
            </a:r>
            <a:r>
              <a:rPr lang="hr-HR" dirty="0"/>
              <a:t> </a:t>
            </a:r>
            <a:r>
              <a:rPr lang="hr-HR" dirty="0" smtClean="0"/>
              <a:t/>
            </a:r>
            <a:br>
              <a:rPr lang="hr-HR" dirty="0" smtClean="0"/>
            </a:br>
            <a:r>
              <a:rPr lang="hr-HR" dirty="0" smtClean="0"/>
              <a:t>personal data transfer </a:t>
            </a:r>
            <a:r>
              <a:rPr lang="hr-HR" dirty="0" err="1" smtClean="0"/>
              <a:t>abroad</a:t>
            </a:r>
            <a:r>
              <a:rPr lang="hr-HR" dirty="0" smtClean="0"/>
              <a:t> </a:t>
            </a:r>
            <a:endParaRPr lang="hr-HR" dirty="0"/>
          </a:p>
        </p:txBody>
      </p:sp>
      <p:sp>
        <p:nvSpPr>
          <p:cNvPr id="52" name="Shape 52"/>
          <p:cNvSpPr>
            <a:spLocks noGrp="1"/>
          </p:cNvSpPr>
          <p:nvPr>
            <p:ph type="body" idx="4294967295"/>
          </p:nvPr>
        </p:nvSpPr>
        <p:spPr>
          <a:xfrm>
            <a:off x="457200" y="1600200"/>
            <a:ext cx="8229600" cy="4525963"/>
          </a:xfrm>
          <a:prstGeom prst="rect">
            <a:avLst/>
          </a:prstGeom>
        </p:spPr>
        <p:txBody>
          <a:bodyPr>
            <a:normAutofit/>
          </a:bodyPr>
          <a:lstStyle/>
          <a:p>
            <a:pPr algn="just" defTabSz="457200">
              <a:lnSpc>
                <a:spcPct val="110000"/>
              </a:lnSpc>
              <a:spcBef>
                <a:spcPts val="0"/>
              </a:spcBef>
              <a:buSzTx/>
              <a:buFontTx/>
              <a:buChar char="-"/>
              <a:defRPr sz="1100">
                <a:uFill>
                  <a:solidFill>
                    <a:srgbClr val="000000"/>
                  </a:solidFill>
                </a:uFill>
              </a:defRPr>
            </a:pPr>
            <a:endPar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a:lnSpc>
                <a:spcPct val="110000"/>
              </a:lnSpc>
              <a:spcBef>
                <a:spcPts val="0"/>
              </a:spcBef>
              <a:buSzTx/>
              <a:buFontTx/>
              <a:buChar char="-"/>
              <a:defRPr sz="1100">
                <a:uFill>
                  <a:solidFill>
                    <a:srgbClr val="000000"/>
                  </a:solidFill>
                </a:uFill>
              </a:defRPr>
            </a:pP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Most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queries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regarding</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personal data transfer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abroad</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Agency</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were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received</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from</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banks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BiH,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public</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authorities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natural</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persons</a:t>
            </a:r>
            <a:r>
              <a:rPr lang="hr-HR" sz="24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and</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legal</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entities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t>
            </a:r>
          </a:p>
          <a:p>
            <a:pPr marL="0" indent="0" algn="just" defTabSz="457200">
              <a:lnSpc>
                <a:spcPct val="110000"/>
              </a:lnSpc>
              <a:spcBef>
                <a:spcPts val="0"/>
              </a:spcBef>
              <a:buSzTx/>
              <a:buNone/>
              <a:defRPr sz="1100">
                <a:uFill>
                  <a:solidFill>
                    <a:srgbClr val="000000"/>
                  </a:solidFill>
                </a:uFill>
              </a:defRPr>
            </a:pPr>
            <a:endPar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a:lnSpc>
                <a:spcPct val="110000"/>
              </a:lnSpc>
              <a:spcBef>
                <a:spcPts val="0"/>
              </a:spcBef>
              <a:buSzTx/>
              <a:buFontTx/>
              <a:buChar char="-"/>
              <a:defRPr sz="1100">
                <a:uFill>
                  <a:solidFill>
                    <a:srgbClr val="000000"/>
                  </a:solidFill>
                </a:uFill>
              </a:defRPr>
            </a:pP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We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also</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have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some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queries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from</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NGO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sector</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and</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media</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but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particularly</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interesting</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fact</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that</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media</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very</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often</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ask</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for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our</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competent</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answers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regarding</a:t>
            </a:r>
            <a:r>
              <a:rPr lang="hr-HR" sz="2400"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different</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areas</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field</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personal data </a:t>
            </a:r>
            <a:r>
              <a:rPr lang="hr-HR" sz="24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protection</a:t>
            </a:r>
            <a:r>
              <a:rPr lang="hr-HR" sz="24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51"/>
          <p:cNvSpPr txBox="1">
            <a:spLocks/>
          </p:cNvSpPr>
          <p:nvPr/>
        </p:nvSpPr>
        <p:spPr>
          <a:xfrm>
            <a:off x="457200" y="274637"/>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chor="ctr">
            <a:normAutofit/>
          </a:bodyPr>
          <a:lstStyle>
            <a:lvl1pPr marL="0" marR="0" indent="0" algn="ctr" defTabSz="914400" rtl="0" latinLnBrk="0">
              <a:lnSpc>
                <a:spcPct val="100000"/>
              </a:lnSpc>
              <a:spcBef>
                <a:spcPts val="0"/>
              </a:spcBef>
              <a:spcAft>
                <a:spcPts val="0"/>
              </a:spcAft>
              <a:buClrTx/>
              <a:buSzTx/>
              <a:buFontTx/>
              <a:buNone/>
              <a:tabLst/>
              <a:defRPr sz="3200" b="1" i="0" u="none" strike="noStrike" cap="none" spc="0" baseline="0">
                <a:ln>
                  <a:noFill/>
                </a:ln>
                <a:solidFill>
                  <a:srgbClr val="0C0C0E"/>
                </a:solidFill>
                <a:uFill>
                  <a:solidFill>
                    <a:srgbClr val="0C0C0E"/>
                  </a:solidFill>
                </a:uFill>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a:lstStyle>
          <a:p>
            <a:pPr hangingPunct="1"/>
            <a:r>
              <a:rPr lang="hr-HR" dirty="0" err="1"/>
              <a:t>Practice</a:t>
            </a:r>
            <a:r>
              <a:rPr lang="hr-HR" dirty="0"/>
              <a:t> </a:t>
            </a:r>
            <a:r>
              <a:rPr lang="hr-HR" dirty="0" err="1"/>
              <a:t>of</a:t>
            </a:r>
            <a:r>
              <a:rPr lang="hr-HR" dirty="0"/>
              <a:t> </a:t>
            </a:r>
            <a:r>
              <a:rPr lang="hr-HR" dirty="0" err="1"/>
              <a:t>the</a:t>
            </a:r>
            <a:r>
              <a:rPr lang="hr-HR" dirty="0"/>
              <a:t> </a:t>
            </a:r>
            <a:r>
              <a:rPr lang="hr-HR" dirty="0" err="1"/>
              <a:t>Agency</a:t>
            </a:r>
            <a:r>
              <a:rPr lang="hr-HR" dirty="0"/>
              <a:t> </a:t>
            </a:r>
            <a:r>
              <a:rPr lang="hr-HR" dirty="0" err="1"/>
              <a:t>regarding</a:t>
            </a:r>
            <a:r>
              <a:rPr lang="hr-HR" dirty="0"/>
              <a:t> </a:t>
            </a:r>
            <a:br>
              <a:rPr lang="hr-HR" dirty="0"/>
            </a:br>
            <a:r>
              <a:rPr lang="hr-HR" dirty="0"/>
              <a:t>personal data transfer </a:t>
            </a:r>
            <a:r>
              <a:rPr lang="hr-HR" dirty="0" err="1"/>
              <a:t>abroad</a:t>
            </a:r>
            <a:r>
              <a:rPr lang="hr-HR" dirty="0"/>
              <a:t> </a:t>
            </a:r>
          </a:p>
        </p:txBody>
      </p:sp>
      <p:sp>
        <p:nvSpPr>
          <p:cNvPr id="3" name="Shape 52"/>
          <p:cNvSpPr txBox="1">
            <a:spLocks/>
          </p:cNvSpPr>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8" tIns="45718" rIns="45718" bIns="45718">
            <a:normAutofit/>
          </a:bodyPr>
          <a:lst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1pPr>
            <a:lvl2pPr marL="1035754" marR="0" indent="-578554"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2pPr>
            <a:lvl3pPr marL="1456265" marR="0" indent="-541865"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3pPr>
            <a:lvl4pPr marL="2020710" marR="0" indent="-64911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4pPr>
            <a:lvl5pPr marL="25512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5pPr>
            <a:lvl6pPr marL="30084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4656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9228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380088" marR="0" indent="-722488"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a:lstStyle>
          <a:p>
            <a:pPr algn="just" defTabSz="457200" hangingPunct="1">
              <a:lnSpc>
                <a:spcPct val="110000"/>
              </a:lnSpc>
              <a:spcBef>
                <a:spcPts val="0"/>
              </a:spcBef>
              <a:buSzTx/>
              <a:buFontTx/>
              <a:buChar char="-"/>
              <a:defRPr sz="1100">
                <a:uFill>
                  <a:solidFill>
                    <a:srgbClr val="000000"/>
                  </a:solidFill>
                </a:uFill>
              </a:defRPr>
            </a:pP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Bank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queries</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regarding</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delivery</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personal data to USA for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purpose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IRS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Internal</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Revenue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Service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USA)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reporting</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on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balance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US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residents</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who</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are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staying</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BiH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in</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accordance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to FATCA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Law</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uFill>
                  <a:solidFill>
                    <a:srgbClr val="000000"/>
                  </a:solidFill>
                </a:uFill>
                <a:latin typeface="Arial" panose="020B0604020202020204" pitchFamily="34" charset="0"/>
                <a:cs typeface="Arial" panose="020B0604020202020204" pitchFamily="34" charset="0"/>
              </a:rPr>
              <a:t>Foreign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Account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Tax</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Compliance</a:t>
            </a:r>
            <a:r>
              <a:rPr lang="hr-HR" sz="1800" dirty="0" smtClean="0">
                <a:uFill>
                  <a:solidFill>
                    <a:srgbClr val="000000"/>
                  </a:solidFill>
                </a:uFill>
                <a:latin typeface="Arial" panose="020B0604020202020204" pitchFamily="34" charset="0"/>
                <a:cs typeface="Arial" panose="020B0604020202020204" pitchFamily="34" charset="0"/>
              </a:rPr>
              <a:t>)</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t>
            </a:r>
          </a:p>
          <a:p>
            <a:pPr algn="just" defTabSz="457200" hangingPunct="1">
              <a:spcBef>
                <a:spcPts val="0"/>
              </a:spcBef>
              <a:buSzTx/>
              <a:buFontTx/>
              <a:buChar char="-"/>
              <a:defRPr sz="1100">
                <a:uFill>
                  <a:solidFill>
                    <a:srgbClr val="000000"/>
                  </a:solidFill>
                </a:uFill>
              </a:defRPr>
            </a:pPr>
            <a:r>
              <a:rPr lang="hr-HR" sz="1800" dirty="0" err="1" smtClean="0">
                <a:uFill>
                  <a:solidFill>
                    <a:srgbClr val="000000"/>
                  </a:solidFill>
                </a:uFill>
                <a:latin typeface="Arial" panose="020B0604020202020204" pitchFamily="34" charset="0"/>
                <a:cs typeface="Arial" panose="020B0604020202020204" pitchFamily="34" charset="0"/>
              </a:rPr>
              <a:t>There</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is</a:t>
            </a:r>
            <a:r>
              <a:rPr lang="hr-HR" sz="1800" dirty="0" smtClean="0">
                <a:uFill>
                  <a:solidFill>
                    <a:srgbClr val="000000"/>
                  </a:solidFill>
                </a:uFill>
                <a:latin typeface="Arial" panose="020B0604020202020204" pitchFamily="34" charset="0"/>
                <a:cs typeface="Arial" panose="020B0604020202020204" pitchFamily="34" charset="0"/>
              </a:rPr>
              <a:t> no </a:t>
            </a:r>
            <a:r>
              <a:rPr lang="hr-HR" sz="1800" dirty="0" err="1" smtClean="0">
                <a:uFill>
                  <a:solidFill>
                    <a:srgbClr val="000000"/>
                  </a:solidFill>
                </a:uFill>
                <a:latin typeface="Arial" panose="020B0604020202020204" pitchFamily="34" charset="0"/>
                <a:cs typeface="Arial" panose="020B0604020202020204" pitchFamily="34" charset="0"/>
              </a:rPr>
              <a:t>agreement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Bosnia</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and</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Herzegovina</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about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tax</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information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exchange</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with</a:t>
            </a:r>
            <a:r>
              <a:rPr lang="hr-HR" sz="1800" dirty="0" smtClean="0">
                <a:uFill>
                  <a:solidFill>
                    <a:srgbClr val="000000"/>
                  </a:solidFill>
                </a:uFill>
                <a:latin typeface="Arial" panose="020B0604020202020204" pitchFamily="34" charset="0"/>
                <a:cs typeface="Arial" panose="020B0604020202020204" pitchFamily="34" charset="0"/>
              </a:rPr>
              <a:t> USA.</a:t>
            </a:r>
            <a:endPar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a:p>
            <a:pPr algn="just" defTabSz="457200" hangingPunct="1">
              <a:spcBef>
                <a:spcPts val="0"/>
              </a:spcBef>
              <a:buSzTx/>
              <a:buFontTx/>
              <a:buChar char="-"/>
              <a:defRPr sz="1100">
                <a:uFill>
                  <a:solidFill>
                    <a:srgbClr val="000000"/>
                  </a:solidFill>
                </a:uFill>
              </a:defRPr>
            </a:pP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Application</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Article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18,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paragraph</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(3)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Law</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on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the</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Protection </a:t>
            </a:r>
            <a:r>
              <a:rPr lang="hr-HR" sz="1800" dirty="0" err="1"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of</a:t>
            </a:r>
            <a:r>
              <a:rPr lang="hr-HR" sz="1800" dirty="0" smtClean="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rPr>
              <a:t> Personal Data.</a:t>
            </a:r>
          </a:p>
          <a:p>
            <a:pPr algn="just" defTabSz="457200" hangingPunct="1">
              <a:spcBef>
                <a:spcPts val="0"/>
              </a:spcBef>
              <a:buSzTx/>
              <a:buFontTx/>
              <a:buChar char="-"/>
              <a:defRPr sz="1100">
                <a:uFill>
                  <a:solidFill>
                    <a:srgbClr val="000000"/>
                  </a:solidFill>
                </a:uFill>
              </a:defRPr>
            </a:pPr>
            <a:r>
              <a:rPr lang="hr-HR" sz="1800" b="1" dirty="0" smtClean="0">
                <a:uFill>
                  <a:solidFill>
                    <a:srgbClr val="000000"/>
                  </a:solidFill>
                </a:uFill>
                <a:latin typeface="Arial" panose="020B0604020202020204" pitchFamily="34" charset="0"/>
                <a:cs typeface="Arial" panose="020B0604020202020204" pitchFamily="34" charset="0"/>
              </a:rPr>
              <a:t>In </a:t>
            </a:r>
            <a:r>
              <a:rPr lang="hr-HR" sz="1800" b="1" dirty="0" err="1" smtClean="0">
                <a:uFill>
                  <a:solidFill>
                    <a:srgbClr val="000000"/>
                  </a:solidFill>
                </a:uFill>
                <a:latin typeface="Arial" panose="020B0604020202020204" pitchFamily="34" charset="0"/>
                <a:cs typeface="Arial" panose="020B0604020202020204" pitchFamily="34" charset="0"/>
              </a:rPr>
              <a:t>the</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specific</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case</a:t>
            </a:r>
            <a:r>
              <a:rPr lang="hr-HR" sz="1800" b="1" dirty="0" smtClean="0">
                <a:uFill>
                  <a:solidFill>
                    <a:srgbClr val="000000"/>
                  </a:solidFill>
                </a:uFill>
                <a:latin typeface="Arial" panose="020B0604020202020204" pitchFamily="34" charset="0"/>
                <a:cs typeface="Arial" panose="020B0604020202020204" pitchFamily="34" charset="0"/>
              </a:rPr>
              <a:t> transfer </a:t>
            </a:r>
            <a:r>
              <a:rPr lang="hr-HR" sz="1800" b="1" dirty="0" err="1" smtClean="0">
                <a:uFill>
                  <a:solidFill>
                    <a:srgbClr val="000000"/>
                  </a:solidFill>
                </a:uFill>
                <a:latin typeface="Arial" panose="020B0604020202020204" pitchFamily="34" charset="0"/>
                <a:cs typeface="Arial" panose="020B0604020202020204" pitchFamily="34" charset="0"/>
              </a:rPr>
              <a:t>is</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allowed</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if</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there</a:t>
            </a:r>
            <a:r>
              <a:rPr lang="hr-HR" sz="1800" b="1" dirty="0" smtClean="0">
                <a:uFill>
                  <a:solidFill>
                    <a:srgbClr val="000000"/>
                  </a:solidFill>
                </a:uFill>
                <a:latin typeface="Arial" panose="020B0604020202020204" pitchFamily="34" charset="0"/>
                <a:cs typeface="Arial" panose="020B0604020202020204" pitchFamily="34" charset="0"/>
              </a:rPr>
              <a:t> </a:t>
            </a:r>
            <a:r>
              <a:rPr lang="hr-HR" sz="1800" b="1" dirty="0" err="1" smtClean="0">
                <a:uFill>
                  <a:solidFill>
                    <a:srgbClr val="000000"/>
                  </a:solidFill>
                </a:uFill>
                <a:latin typeface="Arial" panose="020B0604020202020204" pitchFamily="34" charset="0"/>
                <a:cs typeface="Arial" panose="020B0604020202020204" pitchFamily="34" charset="0"/>
              </a:rPr>
              <a:t>is</a:t>
            </a:r>
            <a:r>
              <a:rPr lang="hr-HR" sz="1800" b="1" dirty="0" smtClean="0">
                <a:uFill>
                  <a:solidFill>
                    <a:srgbClr val="000000"/>
                  </a:solidFill>
                </a:uFill>
                <a:latin typeface="Arial" panose="020B0604020202020204" pitchFamily="34" charset="0"/>
                <a:cs typeface="Arial" panose="020B0604020202020204" pitchFamily="34" charset="0"/>
              </a:rPr>
              <a:t> a</a:t>
            </a:r>
            <a:r>
              <a:rPr lang="bs-Latn-BA" sz="1800" b="1" dirty="0">
                <a:uFill>
                  <a:solidFill>
                    <a:srgbClr val="000000"/>
                  </a:solidFill>
                </a:uFill>
                <a:latin typeface="Arial" panose="020B0604020202020204" pitchFamily="34" charset="0"/>
                <a:cs typeface="Arial" panose="020B0604020202020204" pitchFamily="34" charset="0"/>
              </a:rPr>
              <a:t> </a:t>
            </a:r>
            <a:r>
              <a:rPr lang="en-US" sz="1800" b="1" dirty="0" smtClean="0">
                <a:uFill>
                  <a:solidFill>
                    <a:srgbClr val="000000"/>
                  </a:solidFill>
                </a:uFill>
                <a:latin typeface="Arial" panose="020B0604020202020204" pitchFamily="34" charset="0"/>
                <a:cs typeface="Arial" panose="020B0604020202020204" pitchFamily="34" charset="0"/>
              </a:rPr>
              <a:t>consent obtained </a:t>
            </a:r>
            <a:r>
              <a:rPr lang="en-US" sz="1800" b="1" dirty="0">
                <a:uFill>
                  <a:solidFill>
                    <a:srgbClr val="000000"/>
                  </a:solidFill>
                </a:uFill>
                <a:latin typeface="Arial" panose="020B0604020202020204" pitchFamily="34" charset="0"/>
                <a:cs typeface="Arial" panose="020B0604020202020204" pitchFamily="34" charset="0"/>
              </a:rPr>
              <a:t>from the person whose data are transferred and the person was informed on the potential consequences of the data </a:t>
            </a:r>
            <a:r>
              <a:rPr lang="en-US" sz="1800" b="1" dirty="0" smtClean="0">
                <a:uFill>
                  <a:solidFill>
                    <a:srgbClr val="000000"/>
                  </a:solidFill>
                </a:uFill>
                <a:latin typeface="Arial" panose="020B0604020202020204" pitchFamily="34" charset="0"/>
                <a:cs typeface="Arial" panose="020B0604020202020204" pitchFamily="34" charset="0"/>
              </a:rPr>
              <a:t>transfer</a:t>
            </a:r>
            <a:r>
              <a:rPr lang="bs-Latn-BA" sz="1800" b="1" dirty="0" smtClean="0">
                <a:uFill>
                  <a:solidFill>
                    <a:srgbClr val="000000"/>
                  </a:solidFill>
                </a:uFill>
                <a:latin typeface="Arial" panose="020B0604020202020204" pitchFamily="34" charset="0"/>
                <a:cs typeface="Arial" panose="020B0604020202020204" pitchFamily="34" charset="0"/>
              </a:rPr>
              <a:t>, </a:t>
            </a:r>
            <a:r>
              <a:rPr lang="bs-Latn-BA" sz="1800" dirty="0" smtClean="0">
                <a:uFill>
                  <a:solidFill>
                    <a:srgbClr val="000000"/>
                  </a:solidFill>
                </a:uFill>
                <a:latin typeface="Arial" panose="020B0604020202020204" pitchFamily="34" charset="0"/>
                <a:cs typeface="Arial" panose="020B0604020202020204" pitchFamily="34" charset="0"/>
              </a:rPr>
              <a:t>so it is </a:t>
            </a:r>
            <a:r>
              <a:rPr lang="bs-Latn-BA" sz="1800" dirty="0" err="1" smtClean="0">
                <a:uFill>
                  <a:solidFill>
                    <a:srgbClr val="000000"/>
                  </a:solidFill>
                </a:uFill>
                <a:latin typeface="Arial" panose="020B0604020202020204" pitchFamily="34" charset="0"/>
                <a:cs typeface="Arial" panose="020B0604020202020204" pitchFamily="34" charset="0"/>
              </a:rPr>
              <a:t>recommended</a:t>
            </a:r>
            <a:r>
              <a:rPr lang="bs-Latn-BA" sz="1800" dirty="0">
                <a:uFill>
                  <a:solidFill>
                    <a:srgbClr val="000000"/>
                  </a:solidFill>
                </a:uFill>
                <a:latin typeface="Arial" panose="020B0604020202020204" pitchFamily="34" charset="0"/>
                <a:cs typeface="Arial" panose="020B0604020202020204" pitchFamily="34" charset="0"/>
              </a:rPr>
              <a: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case</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conclusion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contract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with</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bank</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clients</a:t>
            </a:r>
            <a:r>
              <a:rPr lang="hr-HR" sz="1800" dirty="0" smtClean="0">
                <a:uFill>
                  <a:solidFill>
                    <a:srgbClr val="000000"/>
                  </a:solidFill>
                </a:uFill>
                <a:latin typeface="Arial" panose="020B0604020202020204" pitchFamily="34" charset="0"/>
                <a:cs typeface="Arial" panose="020B0604020202020204" pitchFamily="34" charset="0"/>
              </a:rPr>
              <a:t>, to </a:t>
            </a:r>
            <a:r>
              <a:rPr lang="hr-HR" sz="1800" dirty="0" err="1" smtClean="0">
                <a:uFill>
                  <a:solidFill>
                    <a:srgbClr val="000000"/>
                  </a:solidFill>
                </a:uFill>
                <a:latin typeface="Arial" panose="020B0604020202020204" pitchFamily="34" charset="0"/>
                <a:cs typeface="Arial" panose="020B0604020202020204" pitchFamily="34" charset="0"/>
              </a:rPr>
              <a:t>get</a:t>
            </a:r>
            <a:r>
              <a:rPr lang="hr-HR" sz="1800" dirty="0" smtClean="0">
                <a:uFill>
                  <a:solidFill>
                    <a:srgbClr val="000000"/>
                  </a:solidFill>
                </a:uFill>
                <a:latin typeface="Arial" panose="020B0604020202020204" pitchFamily="34" charset="0"/>
                <a:cs typeface="Arial" panose="020B0604020202020204" pitchFamily="34" charset="0"/>
              </a:rPr>
              <a:t> a </a:t>
            </a:r>
            <a:r>
              <a:rPr lang="hr-HR" sz="1800" dirty="0" err="1" smtClean="0">
                <a:uFill>
                  <a:solidFill>
                    <a:srgbClr val="000000"/>
                  </a:solidFill>
                </a:uFill>
                <a:latin typeface="Arial" panose="020B0604020202020204" pitchFamily="34" charset="0"/>
                <a:cs typeface="Arial" panose="020B0604020202020204" pitchFamily="34" charset="0"/>
              </a:rPr>
              <a:t>written</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consent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data </a:t>
            </a:r>
            <a:r>
              <a:rPr lang="hr-HR" sz="1800" dirty="0" err="1" smtClean="0">
                <a:uFill>
                  <a:solidFill>
                    <a:srgbClr val="000000"/>
                  </a:solidFill>
                </a:uFill>
                <a:latin typeface="Arial" panose="020B0604020202020204" pitchFamily="34" charset="0"/>
                <a:cs typeface="Arial" panose="020B0604020202020204" pitchFamily="34" charset="0"/>
              </a:rPr>
              <a:t>subject</a:t>
            </a:r>
            <a:r>
              <a:rPr lang="hr-HR" sz="1800" dirty="0" smtClean="0">
                <a:uFill>
                  <a:solidFill>
                    <a:srgbClr val="000000"/>
                  </a:solidFill>
                </a:uFill>
                <a:latin typeface="Arial" panose="020B0604020202020204" pitchFamily="34" charset="0"/>
                <a:cs typeface="Arial" panose="020B0604020202020204" pitchFamily="34" charset="0"/>
              </a:rPr>
              <a:t> for </a:t>
            </a:r>
            <a:r>
              <a:rPr lang="hr-HR" sz="1800" dirty="0" err="1" smtClean="0">
                <a:uFill>
                  <a:solidFill>
                    <a:srgbClr val="000000"/>
                  </a:solidFill>
                </a:uFill>
                <a:latin typeface="Arial" panose="020B0604020202020204" pitchFamily="34" charset="0"/>
                <a:cs typeface="Arial" panose="020B0604020202020204" pitchFamily="34" charset="0"/>
              </a:rPr>
              <a:t>that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kind</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processing, </a:t>
            </a:r>
            <a:r>
              <a:rPr lang="hr-HR" sz="1800" dirty="0" err="1" smtClean="0">
                <a:uFill>
                  <a:solidFill>
                    <a:srgbClr val="000000"/>
                  </a:solidFill>
                </a:uFill>
                <a:latin typeface="Arial" panose="020B0604020202020204" pitchFamily="34" charset="0"/>
                <a:cs typeface="Arial" panose="020B0604020202020204" pitchFamily="34" charset="0"/>
              </a:rPr>
              <a:t>which</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includes</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compliance</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with</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all</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legal</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provisions</a:t>
            </a:r>
            <a:r>
              <a:rPr lang="hr-HR" sz="1800" dirty="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and</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informing</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clients</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about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possible</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consequences</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that</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kind</a:t>
            </a:r>
            <a:r>
              <a:rPr lang="hr-HR" sz="1800" dirty="0" smtClean="0">
                <a:uFill>
                  <a:solidFill>
                    <a:srgbClr val="000000"/>
                  </a:solidFill>
                </a:uFill>
                <a:latin typeface="Arial" panose="020B0604020202020204" pitchFamily="34" charset="0"/>
                <a:cs typeface="Arial" panose="020B0604020202020204" pitchFamily="34" charset="0"/>
              </a:rPr>
              <a:t> </a:t>
            </a:r>
            <a:r>
              <a:rPr lang="hr-HR" sz="1800" dirty="0" err="1" smtClean="0">
                <a:uFill>
                  <a:solidFill>
                    <a:srgbClr val="000000"/>
                  </a:solidFill>
                </a:uFill>
                <a:latin typeface="Arial" panose="020B0604020202020204" pitchFamily="34" charset="0"/>
                <a:cs typeface="Arial" panose="020B0604020202020204" pitchFamily="34" charset="0"/>
              </a:rPr>
              <a:t>of</a:t>
            </a:r>
            <a:r>
              <a:rPr lang="hr-HR" sz="1800" dirty="0" smtClean="0">
                <a:uFill>
                  <a:solidFill>
                    <a:srgbClr val="000000"/>
                  </a:solidFill>
                </a:uFill>
                <a:latin typeface="Arial" panose="020B0604020202020204" pitchFamily="34" charset="0"/>
                <a:cs typeface="Arial" panose="020B0604020202020204" pitchFamily="34" charset="0"/>
              </a:rPr>
              <a:t> processing.</a:t>
            </a:r>
            <a:endParaRPr lang="hr-HR" sz="1800" b="1" dirty="0">
              <a:solidFill>
                <a:srgbClr val="0C0C0E"/>
              </a:solidFill>
              <a:uFill>
                <a:solidFill>
                  <a:srgbClr val="0C0C0E"/>
                </a:solidFill>
              </a:uFill>
              <a:latin typeface="Arial" panose="020B0604020202020204" pitchFamily="34" charset="0"/>
              <a:ea typeface="Times New Roman"/>
              <a:cs typeface="Arial" panose="020B0604020202020204" pitchFamily="34" charset="0"/>
              <a:sym typeface="Times New Roman"/>
            </a:endParaRPr>
          </a:p>
        </p:txBody>
      </p:sp>
    </p:spTree>
    <p:extLst>
      <p:ext uri="{BB962C8B-B14F-4D97-AF65-F5344CB8AC3E}">
        <p14:creationId xmlns:p14="http://schemas.microsoft.com/office/powerpoint/2010/main" val="247868616"/>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FE8637"/>
      </a:accent1>
      <a:accent2>
        <a:srgbClr val="7598D9"/>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FE8637"/>
      </a:accent1>
      <a:accent2>
        <a:srgbClr val="7598D9"/>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1709</TotalTime>
  <Words>1156</Words>
  <Application>Microsoft Office PowerPoint</Application>
  <PresentationFormat>On-screen Show (4:3)</PresentationFormat>
  <Paragraphs>102</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Helvetica</vt:lpstr>
      <vt:lpstr>Helvetica Neue</vt:lpstr>
      <vt:lpstr>Times New Roman</vt:lpstr>
      <vt:lpstr>Office Theme</vt:lpstr>
      <vt:lpstr>PowerPoint Presentation</vt:lpstr>
      <vt:lpstr>PowerPoint Presentation</vt:lpstr>
      <vt:lpstr>PowerPoint Presentation</vt:lpstr>
      <vt:lpstr>Article 17.</vt:lpstr>
      <vt:lpstr>Data transfer abroad</vt:lpstr>
      <vt:lpstr>Data transfer abroad</vt:lpstr>
      <vt:lpstr>PowerPoint Presentation</vt:lpstr>
      <vt:lpstr>Practice of the Agency regarding  personal data transfer abroad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Silvije Fučec</dc:creator>
  <cp:lastModifiedBy>Una Kurtić</cp:lastModifiedBy>
  <cp:revision>112</cp:revision>
  <cp:lastPrinted>2016-05-05T12:38:47Z</cp:lastPrinted>
  <dcterms:modified xsi:type="dcterms:W3CDTF">2016-05-09T13:02:20Z</dcterms:modified>
</cp:coreProperties>
</file>