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60" r:id="rId2"/>
    <p:sldId id="261" r:id="rId3"/>
    <p:sldId id="263" r:id="rId4"/>
    <p:sldId id="262" r:id="rId5"/>
    <p:sldId id="264" r:id="rId6"/>
    <p:sldId id="265" r:id="rId7"/>
  </p:sldIdLst>
  <p:sldSz cx="9144000" cy="6858000" type="screen4x3"/>
  <p:notesSz cx="6743700" cy="9875838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56" d="100"/>
          <a:sy n="56" d="100"/>
        </p:scale>
        <p:origin x="1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862" y="-72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822B789D-F85C-4B30-AFF3-747207D9C318}" type="datetimeFigureOut">
              <a:rPr lang="en-GB"/>
              <a:pPr>
                <a:defRPr/>
              </a:pPr>
              <a:t>10/05/2016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9D458F6-D948-4AC4-BC9A-96CE62769168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669612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FAE32891-914A-4E8A-81BE-2D4AACD14738}" type="datetimeFigureOut">
              <a:rPr lang="en-GB"/>
              <a:pPr>
                <a:defRPr/>
              </a:pPr>
              <a:t>10/05/2016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1063"/>
            <a:ext cx="539432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1C7EA6A-C7E2-42C9-84BC-260AA806CB86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082193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sr-Latn-R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4B7510-4321-4D14-BAD7-048771C6DD7F}" type="slidenum">
              <a:rPr lang="en-GB" altLang="sr-Latn-RS" smtClean="0"/>
              <a:pPr>
                <a:spcBef>
                  <a:spcPct val="0"/>
                </a:spcBef>
              </a:pPr>
              <a:t>1</a:t>
            </a:fld>
            <a:endParaRPr lang="en-GB" altLang="sr-Latn-RS" smtClean="0"/>
          </a:p>
        </p:txBody>
      </p:sp>
    </p:spTree>
    <p:extLst>
      <p:ext uri="{BB962C8B-B14F-4D97-AF65-F5344CB8AC3E}">
        <p14:creationId xmlns:p14="http://schemas.microsoft.com/office/powerpoint/2010/main" val="1605885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bs-Latn-BA" altLang="sr-Latn-R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3F45FC-6C6F-42A3-B33B-C2ABE518F8A0}" type="slidenum">
              <a:rPr lang="en-GB" altLang="sr-Latn-RS" smtClean="0"/>
              <a:pPr>
                <a:spcBef>
                  <a:spcPct val="0"/>
                </a:spcBef>
              </a:pPr>
              <a:t>2</a:t>
            </a:fld>
            <a:endParaRPr lang="en-GB" altLang="sr-Latn-RS" smtClean="0"/>
          </a:p>
        </p:txBody>
      </p:sp>
    </p:spTree>
    <p:extLst>
      <p:ext uri="{BB962C8B-B14F-4D97-AF65-F5344CB8AC3E}">
        <p14:creationId xmlns:p14="http://schemas.microsoft.com/office/powerpoint/2010/main" val="4014802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bs-Latn-BA" altLang="sr-Latn-R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4CA81C-2A1A-41CD-8F68-51C5F7B387CC}" type="slidenum">
              <a:rPr lang="en-GB" altLang="sr-Latn-RS" smtClean="0"/>
              <a:pPr>
                <a:spcBef>
                  <a:spcPct val="0"/>
                </a:spcBef>
              </a:pPr>
              <a:t>4</a:t>
            </a:fld>
            <a:endParaRPr lang="en-GB" altLang="sr-Latn-RS" smtClean="0"/>
          </a:p>
        </p:txBody>
      </p:sp>
    </p:spTree>
    <p:extLst>
      <p:ext uri="{BB962C8B-B14F-4D97-AF65-F5344CB8AC3E}">
        <p14:creationId xmlns:p14="http://schemas.microsoft.com/office/powerpoint/2010/main" val="164588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531813" y="430213"/>
            <a:ext cx="8072437" cy="1152525"/>
            <a:chOff x="730250" y="404813"/>
            <a:chExt cx="7705725" cy="1152525"/>
          </a:xfrm>
        </p:grpSpPr>
        <p:pic>
          <p:nvPicPr>
            <p:cNvPr id="4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825" y="496888"/>
              <a:ext cx="1008063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>
              <a:spLocks/>
            </p:cNvSpPr>
            <p:nvPr/>
          </p:nvSpPr>
          <p:spPr>
            <a:xfrm>
              <a:off x="730250" y="404813"/>
              <a:ext cx="7705725" cy="1152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bs-Latn-BA"/>
            </a:p>
          </p:txBody>
        </p:sp>
        <p:pic>
          <p:nvPicPr>
            <p:cNvPr id="6" name="Picture 1" descr="bih-grb1"/>
            <p:cNvPicPr>
              <a:picLocks noChangeAspect="1" noChangeArrowheads="1"/>
            </p:cNvPicPr>
            <p:nvPr/>
          </p:nvPicPr>
          <p:blipFill>
            <a:blip r:embed="rId3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13" y="500063"/>
              <a:ext cx="863600" cy="987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Placeholder 2"/>
          <p:cNvSpPr>
            <a:spLocks noGrp="1"/>
          </p:cNvSpPr>
          <p:nvPr>
            <p:ph idx="1"/>
          </p:nvPr>
        </p:nvSpPr>
        <p:spPr bwMode="auto">
          <a:xfrm>
            <a:off x="457200" y="1711349"/>
            <a:ext cx="8229600" cy="45259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774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"/>
          <p:cNvGrpSpPr>
            <a:grpSpLocks/>
          </p:cNvGrpSpPr>
          <p:nvPr/>
        </p:nvGrpSpPr>
        <p:grpSpPr bwMode="auto">
          <a:xfrm>
            <a:off x="531813" y="430213"/>
            <a:ext cx="8072437" cy="1152525"/>
            <a:chOff x="730250" y="404813"/>
            <a:chExt cx="7705725" cy="1152525"/>
          </a:xfrm>
        </p:grpSpPr>
        <p:pic>
          <p:nvPicPr>
            <p:cNvPr id="1028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825" y="496888"/>
              <a:ext cx="1008063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>
              <a:spLocks/>
            </p:cNvSpPr>
            <p:nvPr/>
          </p:nvSpPr>
          <p:spPr>
            <a:xfrm>
              <a:off x="730250" y="404813"/>
              <a:ext cx="7705725" cy="1152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bs-Latn-BA"/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2051664" y="611188"/>
              <a:ext cx="5041681" cy="7381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bs-Latn-BA" sz="1400" b="1" dirty="0" smtClean="0"/>
                <a:t>Agencija za zaštitu ličnih/osobnih podataka u Bosni i Hercegovini</a:t>
              </a:r>
            </a:p>
            <a:p>
              <a:pPr algn="ctr" eaLnBrk="1" hangingPunct="1">
                <a:defRPr/>
              </a:pPr>
              <a:r>
                <a:rPr lang="bs-Cyrl-BA" sz="1400" b="1" dirty="0" smtClean="0"/>
                <a:t>Агенција за заштиту личних података у Босни и Херцеговини</a:t>
              </a:r>
            </a:p>
            <a:p>
              <a:pPr algn="ctr" eaLnBrk="1" hangingPunct="1">
                <a:defRPr/>
              </a:pPr>
              <a:r>
                <a:rPr lang="bs-Latn-BA" sz="1400" b="1" dirty="0" smtClean="0"/>
                <a:t>Personal Data Protection Agency in Bosnia and Herzegovina</a:t>
              </a:r>
            </a:p>
          </p:txBody>
        </p:sp>
        <p:pic>
          <p:nvPicPr>
            <p:cNvPr id="1031" name="Picture 1" descr="bih-grb1"/>
            <p:cNvPicPr>
              <a:picLocks noChangeAspect="1" noChangeArrowheads="1"/>
            </p:cNvPicPr>
            <p:nvPr/>
          </p:nvPicPr>
          <p:blipFill>
            <a:blip r:embed="rId4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13" y="500063"/>
              <a:ext cx="863600" cy="987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11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s-Latn-BA" altLang="sr-Latn-RS" smtClean="0"/>
              <a:t>Tekst ovdje</a:t>
            </a:r>
            <a:endParaRPr lang="en-US" altLang="sr-Latn-R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b="1" smtClean="0"/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bs-Latn-BA" altLang="sr-Latn-RS" sz="2400" b="1" smtClean="0"/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bs-Latn-BA" altLang="sr-Latn-RS" sz="4400" b="1" smtClean="0"/>
              <a:t>Personal Data Protection in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bs-Latn-BA" altLang="sr-Latn-RS" sz="4400" b="1" smtClean="0"/>
              <a:t>Bosnia and Herzegovina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18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bs-Latn-BA" altLang="sr-Latn-RS" sz="2400" smtClean="0"/>
              <a:t>Sarajevo 11.05.2016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bs-Latn-BA" altLang="sr-Latn-R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r>
              <a:rPr lang="bs-Latn-BA" altLang="sr-Latn-RS" smtClean="0"/>
              <a:t>Regulations:</a:t>
            </a:r>
          </a:p>
          <a:p>
            <a:r>
              <a:rPr lang="bs-Latn-BA" altLang="sr-Latn-RS" sz="2400" b="1" smtClean="0"/>
              <a:t>The Constitution of Bosnia and Herzegovina, </a:t>
            </a:r>
            <a:br>
              <a:rPr lang="bs-Latn-BA" altLang="sr-Latn-RS" sz="2400" b="1" smtClean="0"/>
            </a:br>
            <a:r>
              <a:rPr lang="bs-Latn-BA" altLang="sr-Latn-RS" sz="2400" b="1" smtClean="0"/>
              <a:t>European Convention for the Protection of Human Rights and Fundamental Freedoms</a:t>
            </a:r>
          </a:p>
          <a:p>
            <a:r>
              <a:rPr lang="bs-Latn-BA" altLang="sr-Latn-RS" sz="2400" b="1" smtClean="0"/>
              <a:t>Convention for the Protection of Individuals with regard to automatic Processing of Personal Data regarding supervisory authorities</a:t>
            </a:r>
          </a:p>
          <a:p>
            <a:r>
              <a:rPr lang="bs-Latn-BA" altLang="sr-Latn-RS" sz="2400" b="1" smtClean="0"/>
              <a:t>Directive 95-46 EC European Parliament and Council from 24.10.1995</a:t>
            </a:r>
          </a:p>
          <a:p>
            <a:r>
              <a:rPr lang="bs-Latn-BA" altLang="sr-Latn-RS" sz="2400" b="1" smtClean="0"/>
              <a:t>Law on Protection of Personal Data (“Official Gazette of BiH”49/06,76/11,</a:t>
            </a:r>
            <a:r>
              <a:rPr lang="bs-Latn-BA" altLang="sr-Latn-R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89/11</a:t>
            </a:r>
            <a:r>
              <a:rPr lang="bs-Latn-BA" altLang="sr-Latn-RS" sz="2400" b="1" smtClean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bs-Latn-BA" altLang="sr-Latn-RS" smtClean="0"/>
          </a:p>
          <a:p>
            <a:r>
              <a:rPr lang="bs-Latn-BA" altLang="sr-Latn-RS" b="1" smtClean="0"/>
              <a:t>Personal Data Protection Agency in Bosnia and Herzegovina - Independent supervisory authority for personal data protection</a:t>
            </a:r>
          </a:p>
          <a:p>
            <a:endParaRPr lang="bs-Latn-BA" altLang="sr-Latn-RS" b="1" smtClean="0"/>
          </a:p>
          <a:p>
            <a:r>
              <a:rPr lang="bs-Latn-BA" altLang="sr-Latn-RS" b="1" smtClean="0"/>
              <a:t>Authorities and Compentencies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395288" y="1700213"/>
            <a:ext cx="8229600" cy="4525962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bs-Latn-BA" altLang="sr-Latn-RS" smtClean="0"/>
              <a:t>  </a:t>
            </a:r>
            <a:r>
              <a:rPr lang="bs-Latn-BA" altLang="sr-Latn-RS" b="1" smtClean="0"/>
              <a:t>Statistics data for period 2009 - 2015 year</a:t>
            </a:r>
          </a:p>
          <a:p>
            <a:r>
              <a:rPr lang="bs-Latn-BA" altLang="sr-Latn-RS" sz="2800" b="1" smtClean="0"/>
              <a:t>Complaints                                       510</a:t>
            </a:r>
          </a:p>
          <a:p>
            <a:r>
              <a:rPr lang="bs-Latn-BA" altLang="sr-Latn-RS" sz="2800" b="1" smtClean="0"/>
              <a:t>Inspections                                       466</a:t>
            </a:r>
          </a:p>
          <a:p>
            <a:r>
              <a:rPr lang="bs-Latn-BA" altLang="sr-Latn-RS" sz="2800" b="1" smtClean="0"/>
              <a:t>Opinions                                           1203</a:t>
            </a:r>
          </a:p>
          <a:p>
            <a:r>
              <a:rPr lang="bs-Latn-BA" altLang="sr-Latn-RS" sz="2800" b="1" smtClean="0"/>
              <a:t>Fines                                                   52</a:t>
            </a:r>
          </a:p>
          <a:p>
            <a:r>
              <a:rPr lang="bs-Latn-BA" altLang="sr-Latn-RS" sz="2800" b="1" smtClean="0"/>
              <a:t>Procedures ex officio                      177</a:t>
            </a:r>
          </a:p>
          <a:p>
            <a:r>
              <a:rPr lang="bs-Latn-BA" altLang="sr-Latn-RS" sz="2800" b="1" smtClean="0"/>
              <a:t>Administrative disputes                 45</a:t>
            </a:r>
          </a:p>
          <a:p>
            <a:r>
              <a:rPr lang="bs-Latn-BA" altLang="sr-Latn-RS" sz="2800" b="1" smtClean="0"/>
              <a:t>Opinions on draft laws	        27</a:t>
            </a:r>
          </a:p>
          <a:p>
            <a:r>
              <a:rPr lang="bs-Latn-BA" altLang="sr-Latn-RS" sz="2800" b="1" smtClean="0"/>
              <a:t>Central Registry                               277</a:t>
            </a:r>
          </a:p>
          <a:p>
            <a:endParaRPr lang="bs-Latn-BA" altLang="sr-Latn-RS" smtClean="0"/>
          </a:p>
          <a:p>
            <a:endParaRPr lang="bs-Latn-BA" altLang="sr-Latn-R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bs-Latn-BA" b="1" dirty="0" smtClean="0"/>
              <a:t>Organizational structure</a:t>
            </a:r>
          </a:p>
          <a:p>
            <a:pPr marL="0" indent="0">
              <a:buFont typeface="Arial" charset="0"/>
              <a:buNone/>
              <a:defRPr/>
            </a:pPr>
            <a:endParaRPr lang="bs-Latn-BA" b="1" dirty="0" smtClean="0"/>
          </a:p>
          <a:p>
            <a:pPr marL="0" indent="0">
              <a:buFont typeface="Arial" charset="0"/>
              <a:buNone/>
              <a:defRPr/>
            </a:pPr>
            <a:endParaRPr lang="bs-Latn-BA" b="1" dirty="0" smtClean="0"/>
          </a:p>
          <a:p>
            <a:pPr marL="0" indent="0">
              <a:buFont typeface="Arial" charset="0"/>
              <a:buNone/>
              <a:defRPr/>
            </a:pPr>
            <a:r>
              <a:rPr lang="bs-Latn-BA" b="1" dirty="0" smtClean="0"/>
              <a:t>           </a:t>
            </a:r>
            <a:endParaRPr lang="bs-Latn-BA" b="1" dirty="0"/>
          </a:p>
          <a:p>
            <a:pPr>
              <a:buFont typeface="Arial" charset="0"/>
              <a:buNone/>
              <a:defRPr/>
            </a:pPr>
            <a:r>
              <a:rPr lang="bs-Latn-BA" b="1" dirty="0" smtClean="0"/>
              <a:t>                  </a:t>
            </a:r>
            <a:r>
              <a:rPr lang="bs-Latn-BA" sz="2000" b="1" dirty="0" smtClean="0"/>
              <a:t>(16)  9                      (10)  5                      (13)  8</a:t>
            </a:r>
            <a:endParaRPr lang="bs-Latn-BA" b="1" dirty="0" smtClean="0"/>
          </a:p>
          <a:p>
            <a:pPr>
              <a:buFont typeface="Arial" charset="0"/>
              <a:buChar char="•"/>
              <a:defRPr/>
            </a:pPr>
            <a:r>
              <a:rPr lang="en-US" b="1" dirty="0" smtClean="0"/>
              <a:t>The</a:t>
            </a:r>
            <a:r>
              <a:rPr lang="bs-Latn-BA" b="1" dirty="0" smtClean="0"/>
              <a:t> planned</a:t>
            </a:r>
            <a:r>
              <a:rPr lang="en-US" b="1" dirty="0" smtClean="0"/>
              <a:t> number of employees is 45, to this moment 26 are employed.</a:t>
            </a:r>
            <a:endParaRPr lang="bs-Latn-BA" b="1" dirty="0" smtClean="0"/>
          </a:p>
          <a:p>
            <a:pPr>
              <a:buFont typeface="Arial" charset="0"/>
              <a:buChar char="•"/>
              <a:defRPr/>
            </a:pPr>
            <a:r>
              <a:rPr lang="bs-Latn-BA" b="1" dirty="0" smtClean="0"/>
              <a:t>Budget    1.318.000 KM (673 000€)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636838"/>
            <a:ext cx="576103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5651500" y="3132138"/>
            <a:ext cx="865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s-Latn-BA" altLang="sr-Latn-RS" sz="1800" b="1"/>
              <a:t>(6) 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endParaRPr lang="bs-Latn-BA" altLang="sr-Latn-RS" smtClean="0"/>
          </a:p>
          <a:p>
            <a:pPr algn="ctr">
              <a:buFont typeface="Arial" panose="020B0604020202020204" pitchFamily="34" charset="0"/>
              <a:buNone/>
            </a:pPr>
            <a:endParaRPr lang="bs-Latn-BA" altLang="sr-Latn-RS" smtClean="0"/>
          </a:p>
          <a:p>
            <a:pPr algn="ctr">
              <a:buFont typeface="Arial" panose="020B0604020202020204" pitchFamily="34" charset="0"/>
              <a:buNone/>
            </a:pPr>
            <a:r>
              <a:rPr lang="bs-Latn-BA" altLang="sr-Latn-RS" b="1" smtClean="0"/>
              <a:t>Thank you for your attention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 Agencije za prezentaci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Agencije za prezentacije</Template>
  <TotalTime>1171</TotalTime>
  <Words>117</Words>
  <Application>Microsoft Office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Times New Roman</vt:lpstr>
      <vt:lpstr>Template Agencije za prezentacije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</dc:creator>
  <cp:lastModifiedBy>Una Kurtić</cp:lastModifiedBy>
  <cp:revision>164</cp:revision>
  <cp:lastPrinted>2013-06-11T09:30:06Z</cp:lastPrinted>
  <dcterms:created xsi:type="dcterms:W3CDTF">2013-06-07T11:11:46Z</dcterms:created>
  <dcterms:modified xsi:type="dcterms:W3CDTF">2016-05-10T11:08:26Z</dcterms:modified>
</cp:coreProperties>
</file>