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6"/>
  </p:notesMasterIdLst>
  <p:sldIdLst>
    <p:sldId id="263" r:id="rId2"/>
    <p:sldId id="257" r:id="rId3"/>
    <p:sldId id="267" r:id="rId4"/>
    <p:sldId id="262" r:id="rId5"/>
    <p:sldId id="258" r:id="rId6"/>
    <p:sldId id="261" r:id="rId7"/>
    <p:sldId id="264" r:id="rId8"/>
    <p:sldId id="275" r:id="rId9"/>
    <p:sldId id="266" r:id="rId10"/>
    <p:sldId id="268" r:id="rId11"/>
    <p:sldId id="269" r:id="rId12"/>
    <p:sldId id="270" r:id="rId13"/>
    <p:sldId id="271" r:id="rId14"/>
    <p:sldId id="274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 autoAdjust="0"/>
    <p:restoredTop sz="94638" autoAdjust="0"/>
  </p:normalViewPr>
  <p:slideViewPr>
    <p:cSldViewPr>
      <p:cViewPr varScale="1">
        <p:scale>
          <a:sx n="87" d="100"/>
          <a:sy n="87" d="100"/>
        </p:scale>
        <p:origin x="1494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BC24341-3F1A-47D4-B66F-ABD759846EF6}" type="datetimeFigureOut">
              <a:rPr lang="en-US" smtClean="0"/>
              <a:pPr/>
              <a:t>5/6/2016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CB3FF0A-3D5E-4818-84CE-D652ACF031E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42425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17411" name="Footer Placeholder 4"/>
          <p:cNvSpPr>
            <a:spLocks noGrp="1"/>
          </p:cNvSpPr>
          <p:nvPr>
            <p:ph type="ftr" sz="quarter" idx="4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20084031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AE8DA6-A3F8-4AF2-8058-B8B95FF8FCD4}" type="datetimeFigureOut">
              <a:rPr lang="en-US" smtClean="0"/>
              <a:pPr/>
              <a:t>5/6/2016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A91ADF-4C78-4F1C-9F1D-6C966E7ABFE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AE8DA6-A3F8-4AF2-8058-B8B95FF8FCD4}" type="datetimeFigureOut">
              <a:rPr lang="en-US" smtClean="0"/>
              <a:pPr/>
              <a:t>5/6/2016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A91ADF-4C78-4F1C-9F1D-6C966E7ABFE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AE8DA6-A3F8-4AF2-8058-B8B95FF8FCD4}" type="datetimeFigureOut">
              <a:rPr lang="en-US" smtClean="0"/>
              <a:pPr/>
              <a:t>5/6/2016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A91ADF-4C78-4F1C-9F1D-6C966E7ABFE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AE8DA6-A3F8-4AF2-8058-B8B95FF8FCD4}" type="datetimeFigureOut">
              <a:rPr lang="en-US" smtClean="0"/>
              <a:pPr/>
              <a:t>5/6/2016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A91ADF-4C78-4F1C-9F1D-6C966E7ABFE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AE8DA6-A3F8-4AF2-8058-B8B95FF8FCD4}" type="datetimeFigureOut">
              <a:rPr lang="en-US" smtClean="0"/>
              <a:pPr/>
              <a:t>5/6/2016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A91ADF-4C78-4F1C-9F1D-6C966E7ABFE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AE8DA6-A3F8-4AF2-8058-B8B95FF8FCD4}" type="datetimeFigureOut">
              <a:rPr lang="en-US" smtClean="0"/>
              <a:pPr/>
              <a:t>5/6/2016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A91ADF-4C78-4F1C-9F1D-6C966E7ABFE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AE8DA6-A3F8-4AF2-8058-B8B95FF8FCD4}" type="datetimeFigureOut">
              <a:rPr lang="en-US" smtClean="0"/>
              <a:pPr/>
              <a:t>5/6/2016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A91ADF-4C78-4F1C-9F1D-6C966E7ABFE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AE8DA6-A3F8-4AF2-8058-B8B95FF8FCD4}" type="datetimeFigureOut">
              <a:rPr lang="en-US" smtClean="0"/>
              <a:pPr/>
              <a:t>5/6/2016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A91ADF-4C78-4F1C-9F1D-6C966E7ABFE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AE8DA6-A3F8-4AF2-8058-B8B95FF8FCD4}" type="datetimeFigureOut">
              <a:rPr lang="en-US" smtClean="0"/>
              <a:pPr/>
              <a:t>5/6/2016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A91ADF-4C78-4F1C-9F1D-6C966E7ABFE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AE8DA6-A3F8-4AF2-8058-B8B95FF8FCD4}" type="datetimeFigureOut">
              <a:rPr lang="en-US" smtClean="0"/>
              <a:pPr/>
              <a:t>5/6/2016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A91ADF-4C78-4F1C-9F1D-6C966E7ABFE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AE8DA6-A3F8-4AF2-8058-B8B95FF8FCD4}" type="datetimeFigureOut">
              <a:rPr lang="en-US" smtClean="0"/>
              <a:pPr/>
              <a:t>5/6/2016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05A91ADF-4C78-4F1C-9F1D-6C966E7ABFE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9FAE8DA6-A3F8-4AF2-8058-B8B95FF8FCD4}" type="datetimeFigureOut">
              <a:rPr lang="en-US" smtClean="0"/>
              <a:pPr/>
              <a:t>5/6/2016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05A91ADF-4C78-4F1C-9F1D-6C966E7ABFEE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2.wmf"/><Relationship Id="rId4" Type="http://schemas.openxmlformats.org/officeDocument/2006/relationships/oleObject" Target="../embeddings/oleObject1.bin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600200"/>
            <a:ext cx="9144000" cy="1752600"/>
          </a:xfrm>
        </p:spPr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sr-Latn-RS" sz="3200" dirty="0" smtClean="0"/>
              <a:t>Državna Agencija za Zaštitu </a:t>
            </a:r>
            <a:br>
              <a:rPr lang="sr-Latn-RS" sz="3200" dirty="0" smtClean="0"/>
            </a:br>
            <a:r>
              <a:rPr lang="sr-Latn-RS" sz="3200" dirty="0" smtClean="0"/>
              <a:t>Ličnih Podataka</a:t>
            </a:r>
            <a:endParaRPr lang="en-US" sz="3200" dirty="0"/>
          </a:p>
        </p:txBody>
      </p:sp>
      <p:sp>
        <p:nvSpPr>
          <p:cNvPr id="1029" name="Subtitle 2"/>
          <p:cNvSpPr>
            <a:spLocks noGrp="1"/>
          </p:cNvSpPr>
          <p:nvPr>
            <p:ph type="subTitle" idx="1"/>
          </p:nvPr>
        </p:nvSpPr>
        <p:spPr>
          <a:xfrm>
            <a:off x="533400" y="3962400"/>
            <a:ext cx="7467600" cy="1019175"/>
          </a:xfrm>
        </p:spPr>
        <p:txBody>
          <a:bodyPr/>
          <a:lstStyle/>
          <a:p>
            <a:pPr marR="0" algn="ctr"/>
            <a:r>
              <a:rPr lang="sq-AL" sz="2000" dirty="0" smtClean="0"/>
              <a:t>Aleksandar Spasić</a:t>
            </a:r>
            <a:endParaRPr lang="en-US" sz="2000" dirty="0" smtClean="0"/>
          </a:p>
          <a:p>
            <a:pPr marR="0" algn="ctr"/>
            <a:r>
              <a:rPr lang="sq-AL" sz="2000" dirty="0" smtClean="0"/>
              <a:t>Državni Nadzornik</a:t>
            </a:r>
            <a:endParaRPr lang="en-US" sz="2000" dirty="0" smtClean="0"/>
          </a:p>
          <a:p>
            <a:pPr marR="0"/>
            <a:endParaRPr lang="en-US" dirty="0" smtClean="0">
              <a:latin typeface="Elephant" pitchFamily="18" charset="0"/>
            </a:endParaRPr>
          </a:p>
        </p:txBody>
      </p:sp>
      <p:graphicFrame>
        <p:nvGraphicFramePr>
          <p:cNvPr id="1027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45048305"/>
              </p:ext>
            </p:extLst>
          </p:nvPr>
        </p:nvGraphicFramePr>
        <p:xfrm>
          <a:off x="3536950" y="945356"/>
          <a:ext cx="1460500" cy="1309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2" name="CorelDRAW" r:id="rId4" imgW="1087920" imgH="1087920" progId="">
                  <p:embed/>
                </p:oleObj>
              </mc:Choice>
              <mc:Fallback>
                <p:oleObj name="CorelDRAW" r:id="rId4" imgW="1087920" imgH="1087920" progId="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36950" y="945356"/>
                        <a:ext cx="1460500" cy="13096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590800" y="6324600"/>
            <a:ext cx="3810000" cy="396875"/>
          </a:xfrm>
        </p:spPr>
        <p:txBody>
          <a:bodyPr/>
          <a:lstStyle/>
          <a:p>
            <a:pPr>
              <a:defRPr/>
            </a:pPr>
            <a:r>
              <a:rPr lang="sr-Latn-RS" dirty="0" smtClean="0"/>
              <a:t>     aleksandar.spasic</a:t>
            </a:r>
            <a:r>
              <a:rPr lang="en-US" dirty="0" smtClean="0"/>
              <a:t>@</a:t>
            </a:r>
            <a:r>
              <a:rPr lang="sr-Latn-RS" dirty="0" smtClean="0"/>
              <a:t>rks-gov</a:t>
            </a:r>
            <a:r>
              <a:rPr lang="en-US" dirty="0" smtClean="0"/>
              <a:t>.</a:t>
            </a:r>
            <a:r>
              <a:rPr lang="sr-Latn-RS" dirty="0" smtClean="0"/>
              <a:t>net</a:t>
            </a:r>
            <a:r>
              <a:rPr lang="en-US" dirty="0" smtClean="0"/>
              <a:t> </a:t>
            </a:r>
            <a:r>
              <a:rPr lang="en-US" dirty="0"/>
              <a:t>/ </a:t>
            </a:r>
            <a:r>
              <a:rPr lang="en-US" dirty="0" smtClean="0"/>
              <a:t>www.amdp-rks.org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524000"/>
          </a:xfrm>
        </p:spPr>
        <p:txBody>
          <a:bodyPr>
            <a:normAutofit/>
          </a:bodyPr>
          <a:lstStyle/>
          <a:p>
            <a:pPr algn="ctr"/>
            <a:r>
              <a:rPr lang="sr-Latn-RS" sz="3200" dirty="0" smtClean="0">
                <a:latin typeface="Franklin Gothic Demi" pitchFamily="34" charset="0"/>
              </a:rPr>
              <a:t>Agencija za civilnu registraciju</a:t>
            </a:r>
            <a:br>
              <a:rPr lang="sr-Latn-RS" sz="3200" dirty="0" smtClean="0">
                <a:latin typeface="Franklin Gothic Demi" pitchFamily="34" charset="0"/>
              </a:rPr>
            </a:br>
            <a:r>
              <a:rPr lang="sr-Latn-RS" sz="3200" dirty="0" smtClean="0">
                <a:latin typeface="Franklin Gothic Demi" pitchFamily="34" charset="0"/>
              </a:rPr>
              <a:t>(u sastavu MUP-a)</a:t>
            </a:r>
            <a:r>
              <a:rPr lang="en-US" sz="3200" dirty="0" smtClean="0">
                <a:latin typeface="Franklin Gothic Demi" pitchFamily="34" charset="0"/>
              </a:rPr>
              <a:t/>
            </a:r>
            <a:br>
              <a:rPr lang="en-US" sz="3200" dirty="0" smtClean="0">
                <a:latin typeface="Franklin Gothic Demi" pitchFamily="34" charset="0"/>
              </a:rPr>
            </a:br>
            <a:endParaRPr lang="en-US" sz="3200" dirty="0" smtClean="0">
              <a:latin typeface="Franklin Gothic Demi" pitchFamily="34" charset="0"/>
            </a:endParaRPr>
          </a:p>
        </p:txBody>
      </p:sp>
      <p:sp>
        <p:nvSpPr>
          <p:cNvPr id="19458" name="Content Placeholder 2"/>
          <p:cNvSpPr>
            <a:spLocks noGrp="1"/>
          </p:cNvSpPr>
          <p:nvPr>
            <p:ph idx="1"/>
          </p:nvPr>
        </p:nvSpPr>
        <p:spPr>
          <a:xfrm>
            <a:off x="457200" y="2133600"/>
            <a:ext cx="8229600" cy="4191000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sr-Latn-RS" sz="2000" dirty="0" smtClean="0">
                <a:latin typeface="Franklin Gothic Demi" pitchFamily="34" charset="0"/>
                <a:cs typeface="Times New Roman" pitchFamily="18" charset="0"/>
              </a:rPr>
              <a:t>  </a:t>
            </a:r>
            <a:r>
              <a:rPr lang="en-US" sz="2000" dirty="0" err="1" smtClean="0">
                <a:latin typeface="Franklin Gothic Demi" panose="020B0703020102020204" pitchFamily="34" charset="0"/>
              </a:rPr>
              <a:t>Departman</a:t>
            </a:r>
            <a:r>
              <a:rPr lang="en-US" sz="2000" dirty="0" smtClean="0">
                <a:latin typeface="Franklin Gothic Demi" panose="020B0703020102020204" pitchFamily="34" charset="0"/>
              </a:rPr>
              <a:t> </a:t>
            </a:r>
            <a:r>
              <a:rPr lang="en-US" sz="2000" dirty="0" err="1">
                <a:latin typeface="Franklin Gothic Demi" panose="020B0703020102020204" pitchFamily="34" charset="0"/>
              </a:rPr>
              <a:t>za</a:t>
            </a:r>
            <a:r>
              <a:rPr lang="en-US" sz="2000" dirty="0">
                <a:latin typeface="Franklin Gothic Demi" panose="020B0703020102020204" pitchFamily="34" charset="0"/>
              </a:rPr>
              <a:t> </a:t>
            </a:r>
            <a:r>
              <a:rPr lang="en-US" sz="2000" dirty="0" err="1">
                <a:latin typeface="Franklin Gothic Demi" panose="020B0703020102020204" pitchFamily="34" charset="0"/>
              </a:rPr>
              <a:t>registraciju</a:t>
            </a:r>
            <a:r>
              <a:rPr lang="en-US" sz="2000" dirty="0">
                <a:latin typeface="Franklin Gothic Demi" panose="020B0703020102020204" pitchFamily="34" charset="0"/>
              </a:rPr>
              <a:t> </a:t>
            </a:r>
            <a:r>
              <a:rPr lang="en-US" sz="2000" dirty="0" err="1">
                <a:latin typeface="Franklin Gothic Demi" panose="020B0703020102020204" pitchFamily="34" charset="0"/>
              </a:rPr>
              <a:t>i</a:t>
            </a:r>
            <a:r>
              <a:rPr lang="en-US" sz="2000" dirty="0">
                <a:latin typeface="Franklin Gothic Demi" panose="020B0703020102020204" pitchFamily="34" charset="0"/>
              </a:rPr>
              <a:t> </a:t>
            </a:r>
            <a:r>
              <a:rPr lang="en-US" sz="2000" dirty="0" err="1">
                <a:latin typeface="Franklin Gothic Demi" panose="020B0703020102020204" pitchFamily="34" charset="0"/>
              </a:rPr>
              <a:t>civilni</a:t>
            </a:r>
            <a:r>
              <a:rPr lang="en-US" sz="2000" dirty="0">
                <a:latin typeface="Franklin Gothic Demi" panose="020B0703020102020204" pitchFamily="34" charset="0"/>
              </a:rPr>
              <a:t> </a:t>
            </a:r>
            <a:r>
              <a:rPr lang="en-US" sz="2000" dirty="0" smtClean="0">
                <a:latin typeface="Franklin Gothic Demi" panose="020B0703020102020204" pitchFamily="34" charset="0"/>
              </a:rPr>
              <a:t>status</a:t>
            </a:r>
            <a:endParaRPr lang="sr-Latn-RS" sz="2000" dirty="0" smtClean="0">
              <a:latin typeface="Franklin Gothic Demi" panose="020B0703020102020204" pitchFamily="34" charset="0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en-US" sz="2000" dirty="0" smtClean="0">
                <a:latin typeface="Franklin Gothic Demi" panose="020B0703020102020204" pitchFamily="34" charset="0"/>
              </a:rPr>
              <a:t> </a:t>
            </a:r>
            <a:r>
              <a:rPr lang="sr-Latn-RS" sz="2000" dirty="0" smtClean="0">
                <a:latin typeface="Franklin Gothic Demi" panose="020B0703020102020204" pitchFamily="34" charset="0"/>
              </a:rPr>
              <a:t> </a:t>
            </a:r>
            <a:r>
              <a:rPr lang="en-US" sz="2000" dirty="0" err="1" smtClean="0">
                <a:latin typeface="Franklin Gothic Demi" panose="020B0703020102020204" pitchFamily="34" charset="0"/>
              </a:rPr>
              <a:t>Departman</a:t>
            </a:r>
            <a:r>
              <a:rPr lang="en-US" sz="2000" dirty="0" smtClean="0">
                <a:latin typeface="Franklin Gothic Demi" panose="020B0703020102020204" pitchFamily="34" charset="0"/>
              </a:rPr>
              <a:t> </a:t>
            </a:r>
            <a:r>
              <a:rPr lang="en-US" sz="2000" dirty="0" err="1">
                <a:latin typeface="Franklin Gothic Demi" panose="020B0703020102020204" pitchFamily="34" charset="0"/>
              </a:rPr>
              <a:t>za</a:t>
            </a:r>
            <a:r>
              <a:rPr lang="en-US" sz="2000" dirty="0">
                <a:latin typeface="Franklin Gothic Demi" panose="020B0703020102020204" pitchFamily="34" charset="0"/>
              </a:rPr>
              <a:t> </a:t>
            </a:r>
            <a:r>
              <a:rPr lang="en-US" sz="2000" dirty="0" err="1">
                <a:latin typeface="Franklin Gothic Demi" panose="020B0703020102020204" pitchFamily="34" charset="0"/>
              </a:rPr>
              <a:t>proizvodnju</a:t>
            </a:r>
            <a:r>
              <a:rPr lang="en-US" sz="2000" dirty="0">
                <a:latin typeface="Franklin Gothic Demi" panose="020B0703020102020204" pitchFamily="34" charset="0"/>
              </a:rPr>
              <a:t> </a:t>
            </a:r>
            <a:r>
              <a:rPr lang="en-US" sz="2000" dirty="0" err="1">
                <a:latin typeface="Franklin Gothic Demi" panose="020B0703020102020204" pitchFamily="34" charset="0"/>
              </a:rPr>
              <a:t>dokumenta</a:t>
            </a:r>
            <a:r>
              <a:rPr lang="en-US" sz="2000" dirty="0" smtClean="0">
                <a:latin typeface="Franklin Gothic Demi" panose="020B0703020102020204" pitchFamily="34" charset="0"/>
              </a:rPr>
              <a:t>,</a:t>
            </a:r>
            <a:endParaRPr lang="sr-Latn-RS" sz="2000" dirty="0" smtClean="0">
              <a:latin typeface="Franklin Gothic Demi" panose="020B0703020102020204" pitchFamily="34" charset="0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sr-Latn-RS" sz="2000" dirty="0" smtClean="0">
                <a:latin typeface="Franklin Gothic Demi" panose="020B0703020102020204" pitchFamily="34" charset="0"/>
              </a:rPr>
              <a:t>  </a:t>
            </a:r>
            <a:r>
              <a:rPr lang="en-US" sz="2000" dirty="0" err="1" smtClean="0">
                <a:latin typeface="Franklin Gothic Demi" panose="020B0703020102020204" pitchFamily="34" charset="0"/>
              </a:rPr>
              <a:t>Departman</a:t>
            </a:r>
            <a:r>
              <a:rPr lang="en-US" sz="2000" dirty="0" smtClean="0">
                <a:latin typeface="Franklin Gothic Demi" panose="020B0703020102020204" pitchFamily="34" charset="0"/>
              </a:rPr>
              <a:t> </a:t>
            </a:r>
            <a:r>
              <a:rPr lang="en-US" sz="2000" dirty="0" err="1">
                <a:latin typeface="Franklin Gothic Demi" panose="020B0703020102020204" pitchFamily="34" charset="0"/>
              </a:rPr>
              <a:t>za</a:t>
            </a:r>
            <a:r>
              <a:rPr lang="en-US" sz="2000" dirty="0">
                <a:latin typeface="Franklin Gothic Demi" panose="020B0703020102020204" pitchFamily="34" charset="0"/>
              </a:rPr>
              <a:t> </a:t>
            </a:r>
            <a:r>
              <a:rPr lang="en-US" sz="2000" dirty="0" err="1">
                <a:latin typeface="Franklin Gothic Demi" panose="020B0703020102020204" pitchFamily="34" charset="0"/>
              </a:rPr>
              <a:t>registraciju</a:t>
            </a:r>
            <a:r>
              <a:rPr lang="en-US" sz="2000" dirty="0">
                <a:latin typeface="Franklin Gothic Demi" panose="020B0703020102020204" pitchFamily="34" charset="0"/>
              </a:rPr>
              <a:t> </a:t>
            </a:r>
            <a:r>
              <a:rPr lang="en-US" sz="2000" dirty="0" err="1">
                <a:latin typeface="Franklin Gothic Demi" panose="020B0703020102020204" pitchFamily="34" charset="0"/>
              </a:rPr>
              <a:t>vozila</a:t>
            </a:r>
            <a:r>
              <a:rPr lang="en-US" sz="2000" dirty="0">
                <a:latin typeface="Franklin Gothic Demi" panose="020B0703020102020204" pitchFamily="34" charset="0"/>
              </a:rPr>
              <a:t> </a:t>
            </a:r>
            <a:r>
              <a:rPr lang="en-US" sz="2000" dirty="0" err="1">
                <a:latin typeface="Franklin Gothic Demi" panose="020B0703020102020204" pitchFamily="34" charset="0"/>
              </a:rPr>
              <a:t>i</a:t>
            </a:r>
            <a:r>
              <a:rPr lang="en-US" sz="2000" dirty="0">
                <a:latin typeface="Franklin Gothic Demi" panose="020B0703020102020204" pitchFamily="34" charset="0"/>
              </a:rPr>
              <a:t> </a:t>
            </a:r>
            <a:r>
              <a:rPr lang="en-US" sz="2000" dirty="0" err="1">
                <a:latin typeface="Franklin Gothic Demi" panose="020B0703020102020204" pitchFamily="34" charset="0"/>
              </a:rPr>
              <a:t>vozačke</a:t>
            </a:r>
            <a:r>
              <a:rPr lang="en-US" sz="2000" dirty="0">
                <a:latin typeface="Franklin Gothic Demi" panose="020B0703020102020204" pitchFamily="34" charset="0"/>
              </a:rPr>
              <a:t> </a:t>
            </a:r>
            <a:r>
              <a:rPr lang="en-US" sz="2000" dirty="0" err="1">
                <a:latin typeface="Franklin Gothic Demi" panose="020B0703020102020204" pitchFamily="34" charset="0"/>
              </a:rPr>
              <a:t>dozvole</a:t>
            </a:r>
            <a:r>
              <a:rPr lang="en-US" sz="2000" dirty="0" smtClean="0">
                <a:latin typeface="Franklin Gothic Demi" panose="020B0703020102020204" pitchFamily="34" charset="0"/>
              </a:rPr>
              <a:t>,</a:t>
            </a:r>
            <a:endParaRPr lang="sr-Latn-RS" sz="2000" dirty="0" smtClean="0">
              <a:latin typeface="Franklin Gothic Demi" panose="020B0703020102020204" pitchFamily="34" charset="0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sr-Latn-RS" sz="2000" dirty="0" smtClean="0">
                <a:latin typeface="Franklin Gothic Demi" panose="020B0703020102020204" pitchFamily="34" charset="0"/>
              </a:rPr>
              <a:t>  </a:t>
            </a:r>
            <a:r>
              <a:rPr lang="en-US" sz="2000" dirty="0" err="1" smtClean="0">
                <a:latin typeface="Franklin Gothic Demi" panose="020B0703020102020204" pitchFamily="34" charset="0"/>
              </a:rPr>
              <a:t>Departman</a:t>
            </a:r>
            <a:r>
              <a:rPr lang="en-US" sz="2000" dirty="0" smtClean="0">
                <a:latin typeface="Franklin Gothic Demi" panose="020B0703020102020204" pitchFamily="34" charset="0"/>
              </a:rPr>
              <a:t> </a:t>
            </a:r>
            <a:r>
              <a:rPr lang="en-US" sz="2000" dirty="0" err="1">
                <a:latin typeface="Franklin Gothic Demi" panose="020B0703020102020204" pitchFamily="34" charset="0"/>
              </a:rPr>
              <a:t>za</a:t>
            </a:r>
            <a:r>
              <a:rPr lang="en-US" sz="2000" dirty="0">
                <a:latin typeface="Franklin Gothic Demi" panose="020B0703020102020204" pitchFamily="34" charset="0"/>
              </a:rPr>
              <a:t> </a:t>
            </a:r>
            <a:r>
              <a:rPr lang="en-US" sz="2000" dirty="0" err="1">
                <a:latin typeface="Franklin Gothic Demi" panose="020B0703020102020204" pitchFamily="34" charset="0"/>
              </a:rPr>
              <a:t>informativnu</a:t>
            </a:r>
            <a:r>
              <a:rPr lang="en-US" sz="2000" dirty="0">
                <a:latin typeface="Franklin Gothic Demi" panose="020B0703020102020204" pitchFamily="34" charset="0"/>
              </a:rPr>
              <a:t> </a:t>
            </a:r>
            <a:r>
              <a:rPr lang="en-US" sz="2000" dirty="0" err="1">
                <a:latin typeface="Franklin Gothic Demi" panose="020B0703020102020204" pitchFamily="34" charset="0"/>
              </a:rPr>
              <a:t>tehnologiju</a:t>
            </a:r>
            <a:r>
              <a:rPr lang="en-US" sz="2000" dirty="0">
                <a:latin typeface="Franklin Gothic Demi" panose="020B0703020102020204" pitchFamily="34" charset="0"/>
              </a:rPr>
              <a:t> u </a:t>
            </a:r>
            <a:r>
              <a:rPr lang="en-US" sz="2000" dirty="0" err="1" smtClean="0">
                <a:latin typeface="Franklin Gothic Demi" panose="020B0703020102020204" pitchFamily="34" charset="0"/>
              </a:rPr>
              <a:t>komunikacije</a:t>
            </a:r>
            <a:endParaRPr lang="sr-Latn-RS" sz="2000" dirty="0">
              <a:latin typeface="Franklin Gothic Demi" panose="020B0703020102020204" pitchFamily="34" charset="0"/>
            </a:endParaRPr>
          </a:p>
          <a:p>
            <a:pPr marL="0" indent="0">
              <a:buNone/>
            </a:pPr>
            <a:r>
              <a:rPr lang="sr-Latn-RS" sz="2000" dirty="0" smtClean="0">
                <a:latin typeface="Franklin Gothic Demi" panose="020B0703020102020204" pitchFamily="34" charset="0"/>
              </a:rPr>
              <a:t>   </a:t>
            </a:r>
          </a:p>
          <a:p>
            <a:pPr marL="0" indent="0">
              <a:buNone/>
            </a:pPr>
            <a:r>
              <a:rPr lang="sr-Latn-RS" sz="2000" dirty="0">
                <a:latin typeface="Franklin Gothic Demi" panose="020B0703020102020204" pitchFamily="34" charset="0"/>
              </a:rPr>
              <a:t> </a:t>
            </a:r>
            <a:r>
              <a:rPr lang="sr-Latn-RS" sz="2000" dirty="0" smtClean="0">
                <a:latin typeface="Franklin Gothic Demi" panose="020B0703020102020204" pitchFamily="34" charset="0"/>
              </a:rPr>
              <a:t>      Samim tim Agencija izdaje „Ekstrat“ Rodjenih koji sadrži:</a:t>
            </a:r>
          </a:p>
          <a:p>
            <a:pPr marL="0" indent="0">
              <a:buNone/>
            </a:pPr>
            <a:endParaRPr lang="sr-Latn-RS" sz="2000" dirty="0" smtClean="0">
              <a:latin typeface="Franklin Gothic Demi" panose="020B0703020102020204" pitchFamily="34" charset="0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sr-Latn-RS" sz="2000" dirty="0" smtClean="0">
                <a:latin typeface="Franklin Gothic Demi" panose="020B0703020102020204" pitchFamily="34" charset="0"/>
              </a:rPr>
              <a:t>Izvod rodjenih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sr-Latn-RS" sz="2000" dirty="0" smtClean="0">
                <a:latin typeface="Franklin Gothic Demi" panose="020B0703020102020204" pitchFamily="34" charset="0"/>
              </a:rPr>
              <a:t>Državljanstvo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sr-Latn-RS" sz="2000" dirty="0" smtClean="0">
                <a:latin typeface="Franklin Gothic Demi" panose="020B0703020102020204" pitchFamily="34" charset="0"/>
              </a:rPr>
              <a:t>Potvrda o prebivalištu</a:t>
            </a:r>
            <a:endParaRPr lang="sr-Latn-RS" sz="2000" dirty="0">
              <a:latin typeface="Franklin Gothic Demi" panose="020B0703020102020204" pitchFamily="34" charset="0"/>
            </a:endParaRPr>
          </a:p>
          <a:p>
            <a:pPr marL="0" indent="0">
              <a:buNone/>
            </a:pPr>
            <a:endParaRPr lang="sr-Latn-RS" sz="2000" dirty="0" smtClean="0">
              <a:latin typeface="Franklin Gothic Demi" panose="020B0703020102020204" pitchFamily="34" charset="0"/>
            </a:endParaRPr>
          </a:p>
          <a:p>
            <a:pPr marL="0" indent="0">
              <a:buNone/>
            </a:pPr>
            <a:endParaRPr lang="sr-Latn-RS" sz="2000" dirty="0" smtClean="0">
              <a:latin typeface="Franklin Gothic Demi" panose="020B0703020102020204" pitchFamily="34" charset="0"/>
            </a:endParaRPr>
          </a:p>
          <a:p>
            <a:pPr marL="0" indent="0">
              <a:buNone/>
            </a:pPr>
            <a:endParaRPr lang="sr-Latn-RS" sz="2000" dirty="0" smtClean="0">
              <a:latin typeface="Franklin Gothic Demi" pitchFamily="34" charset="0"/>
              <a:cs typeface="Times New Roman" pitchFamily="18" charset="0"/>
            </a:endParaRPr>
          </a:p>
        </p:txBody>
      </p:sp>
      <p:sp>
        <p:nvSpPr>
          <p:cNvPr id="6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514600" y="6356350"/>
            <a:ext cx="3505200" cy="365125"/>
          </a:xfrm>
        </p:spPr>
        <p:txBody>
          <a:bodyPr/>
          <a:lstStyle/>
          <a:p>
            <a:pPr>
              <a:defRPr/>
            </a:pPr>
            <a:r>
              <a:rPr lang="sr-Latn-RS" dirty="0" smtClean="0"/>
              <a:t>  aleksandar.spasic</a:t>
            </a:r>
            <a:r>
              <a:rPr lang="en-US" dirty="0" smtClean="0"/>
              <a:t>@</a:t>
            </a:r>
            <a:r>
              <a:rPr lang="sr-Latn-RS" dirty="0" smtClean="0"/>
              <a:t>rks-gov.net</a:t>
            </a:r>
            <a:r>
              <a:rPr lang="en-US" dirty="0" smtClean="0"/>
              <a:t> </a:t>
            </a:r>
            <a:r>
              <a:rPr lang="en-US" dirty="0"/>
              <a:t>/ www.amdp-rks.org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Content Placeholder 2"/>
          <p:cNvSpPr>
            <a:spLocks noGrp="1"/>
          </p:cNvSpPr>
          <p:nvPr>
            <p:ph idx="1"/>
          </p:nvPr>
        </p:nvSpPr>
        <p:spPr>
          <a:xfrm>
            <a:off x="147637" y="1044384"/>
            <a:ext cx="8229600" cy="5334000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sr-Latn-RS" sz="2000" dirty="0" smtClean="0">
                <a:latin typeface="Franklin Gothic Demi" pitchFamily="34" charset="0"/>
                <a:cs typeface="Times New Roman" pitchFamily="18" charset="0"/>
              </a:rPr>
              <a:t>Radi olakšavanja gradjanima da ovaj dokumenat bude dostupniji i izbegavanje čekanja na šalterima za ovaj dokument pojedine opštine na Kosovu realizuju projekat: </a:t>
            </a:r>
          </a:p>
          <a:p>
            <a:pPr>
              <a:buFont typeface="Wingdings" panose="05000000000000000000" pitchFamily="2" charset="2"/>
              <a:buChar char="§"/>
            </a:pPr>
            <a:endParaRPr lang="sr-Latn-RS" sz="2000" dirty="0" smtClean="0">
              <a:latin typeface="Franklin Gothic Demi" pitchFamily="34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sr-Latn-RS" sz="2000" dirty="0" smtClean="0">
                <a:latin typeface="Franklin Gothic Demi" pitchFamily="34" charset="0"/>
                <a:cs typeface="Times New Roman" pitchFamily="18" charset="0"/>
              </a:rPr>
              <a:t>                                  </a:t>
            </a:r>
            <a:r>
              <a:rPr lang="sr-Latn-RS" sz="6000" dirty="0" smtClean="0">
                <a:solidFill>
                  <a:schemeClr val="accent2">
                    <a:lumMod val="75000"/>
                  </a:schemeClr>
                </a:solidFill>
                <a:latin typeface="Lucida Calligraphy" panose="03010101010101010101" pitchFamily="66" charset="0"/>
                <a:cs typeface="Times New Roman" pitchFamily="18" charset="0"/>
              </a:rPr>
              <a:t>e- kioska</a:t>
            </a:r>
          </a:p>
          <a:p>
            <a:pPr>
              <a:buFont typeface="Wingdings" panose="05000000000000000000" pitchFamily="2" charset="2"/>
              <a:buChar char="§"/>
            </a:pPr>
            <a:endParaRPr lang="sr-Latn-RS" sz="2000" dirty="0" smtClean="0">
              <a:latin typeface="Franklin Gothic Demi" panose="020B0703020102020204" pitchFamily="34" charset="0"/>
              <a:cs typeface="Times New Roman" pitchFamily="18" charset="0"/>
            </a:endParaRPr>
          </a:p>
          <a:p>
            <a:pPr>
              <a:buNone/>
            </a:pPr>
            <a:r>
              <a:rPr lang="sr-Latn-RS" sz="2000" dirty="0" smtClean="0">
                <a:latin typeface="Franklin Gothic Demi" panose="020B0703020102020204" pitchFamily="34" charset="0"/>
                <a:cs typeface="Times New Roman" pitchFamily="18" charset="0"/>
              </a:rPr>
              <a:t>     </a:t>
            </a:r>
          </a:p>
          <a:p>
            <a:pPr>
              <a:buFont typeface="Wingdings" panose="05000000000000000000" pitchFamily="2" charset="2"/>
              <a:buChar char="§"/>
            </a:pPr>
            <a:endParaRPr lang="sr-Latn-RS" sz="2000" dirty="0" smtClean="0">
              <a:latin typeface="Franklin Gothic Demi" panose="020B0703020102020204" pitchFamily="34" charset="0"/>
              <a:cs typeface="Times New Roman" pitchFamily="18" charset="0"/>
            </a:endParaRPr>
          </a:p>
        </p:txBody>
      </p:sp>
      <p:sp>
        <p:nvSpPr>
          <p:cNvPr id="6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514600" y="6356350"/>
            <a:ext cx="3505200" cy="365125"/>
          </a:xfrm>
        </p:spPr>
        <p:txBody>
          <a:bodyPr/>
          <a:lstStyle/>
          <a:p>
            <a:pPr>
              <a:defRPr/>
            </a:pPr>
            <a:r>
              <a:rPr lang="sr-Latn-RS" dirty="0" smtClean="0"/>
              <a:t>  aleksandar.spasic</a:t>
            </a:r>
            <a:r>
              <a:rPr lang="en-US" dirty="0" smtClean="0"/>
              <a:t>@</a:t>
            </a:r>
            <a:r>
              <a:rPr lang="sr-Latn-RS" dirty="0" smtClean="0"/>
              <a:t>rks-gov.net</a:t>
            </a:r>
            <a:r>
              <a:rPr lang="en-US" dirty="0" smtClean="0"/>
              <a:t> </a:t>
            </a:r>
            <a:r>
              <a:rPr lang="en-US" dirty="0"/>
              <a:t>/ www.amdp-rks.org</a:t>
            </a:r>
          </a:p>
        </p:txBody>
      </p:sp>
      <p:pic>
        <p:nvPicPr>
          <p:cNvPr id="2050" name="228BEC27-FCD5-4FFB-84D0-81B468E7D144" descr="image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4218625"/>
            <a:ext cx="2667000" cy="201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1" name="6B982E4A-7BEA-419A-8BB2-D57FA4D703CF" descr="image2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53000" y="4239658"/>
            <a:ext cx="2973876" cy="21111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6388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sr-Latn-RS" sz="2000" dirty="0" smtClean="0">
                <a:latin typeface="Franklin Gothic Demi" pitchFamily="34" charset="0"/>
                <a:cs typeface="Times New Roman" pitchFamily="18" charset="0"/>
              </a:rPr>
              <a:t>               </a:t>
            </a:r>
            <a:r>
              <a:rPr lang="sr-Latn-RS" sz="2000" dirty="0">
                <a:latin typeface="Franklin Gothic Demi" pitchFamily="34" charset="0"/>
                <a:cs typeface="Times New Roman" pitchFamily="18" charset="0"/>
              </a:rPr>
              <a:t>U njihovom radu predvidjena zaštita ličnih podataka je</a:t>
            </a:r>
            <a:r>
              <a:rPr lang="sr-Latn-RS" sz="2000" dirty="0" smtClean="0">
                <a:latin typeface="Franklin Gothic Demi" pitchFamily="34" charset="0"/>
                <a:cs typeface="Times New Roman" pitchFamily="18" charset="0"/>
              </a:rPr>
              <a:t>:</a:t>
            </a:r>
          </a:p>
          <a:p>
            <a:pPr>
              <a:buNone/>
            </a:pPr>
            <a:endParaRPr lang="sr-Latn-RS" sz="2000" dirty="0">
              <a:latin typeface="Franklin Gothic Demi" pitchFamily="34" charset="0"/>
              <a:cs typeface="Times New Roman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sr-Latn-RS" sz="2000" dirty="0">
                <a:latin typeface="Franklin Gothic Demi" pitchFamily="34" charset="0"/>
                <a:cs typeface="Times New Roman" pitchFamily="18" charset="0"/>
              </a:rPr>
              <a:t>Skeniranje lične karte ili pasoša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sr-Latn-RS" sz="2000" dirty="0">
                <a:latin typeface="Franklin Gothic Demi" pitchFamily="34" charset="0"/>
                <a:cs typeface="Times New Roman" pitchFamily="18" charset="0"/>
              </a:rPr>
              <a:t>Otisak prsta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sr-Latn-RS" sz="2000" dirty="0">
                <a:latin typeface="Franklin Gothic Demi" pitchFamily="34" charset="0"/>
                <a:cs typeface="Times New Roman" pitchFamily="18" charset="0"/>
              </a:rPr>
              <a:t>Uplata takse na aparatu</a:t>
            </a:r>
          </a:p>
          <a:p>
            <a:pPr marL="0" indent="0">
              <a:buNone/>
            </a:pPr>
            <a:r>
              <a:rPr lang="sr-Latn-RS" sz="2000" dirty="0">
                <a:latin typeface="Franklin Gothic Demi" pitchFamily="34" charset="0"/>
                <a:cs typeface="Times New Roman" pitchFamily="18" charset="0"/>
              </a:rPr>
              <a:t>              </a:t>
            </a:r>
            <a:r>
              <a:rPr lang="sr-Latn-RS" sz="2000" dirty="0" smtClean="0">
                <a:latin typeface="Franklin Gothic Demi" pitchFamily="34" charset="0"/>
                <a:cs typeface="Times New Roman" pitchFamily="18" charset="0"/>
              </a:rPr>
              <a:t>                   DOBIJANJE </a:t>
            </a:r>
            <a:r>
              <a:rPr lang="sr-Latn-RS" sz="2000" dirty="0">
                <a:latin typeface="Franklin Gothic Demi" pitchFamily="34" charset="0"/>
                <a:cs typeface="Times New Roman" pitchFamily="18" charset="0"/>
              </a:rPr>
              <a:t>EKSTRATA</a:t>
            </a:r>
            <a:r>
              <a:rPr lang="sr-Latn-RS" sz="2000" dirty="0" smtClean="0">
                <a:latin typeface="Franklin Gothic Demi" pitchFamily="34" charset="0"/>
                <a:cs typeface="Times New Roman" pitchFamily="18" charset="0"/>
              </a:rPr>
              <a:t>!!!</a:t>
            </a:r>
          </a:p>
          <a:p>
            <a:pPr marL="0" indent="0">
              <a:buNone/>
            </a:pPr>
            <a:endParaRPr lang="sr-Latn-RS" sz="2000" dirty="0" smtClean="0">
              <a:latin typeface="Franklin Gothic Demi" pitchFamily="34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sr-Latn-RS" sz="2000" dirty="0">
                <a:latin typeface="Franklin Gothic Demi" pitchFamily="34" charset="0"/>
                <a:cs typeface="Times New Roman" pitchFamily="18" charset="0"/>
              </a:rPr>
              <a:t> </a:t>
            </a:r>
            <a:r>
              <a:rPr lang="sr-Latn-RS" sz="2000" dirty="0" smtClean="0">
                <a:latin typeface="Franklin Gothic Demi" pitchFamily="34" charset="0"/>
                <a:cs typeface="Times New Roman" pitchFamily="18" charset="0"/>
              </a:rPr>
              <a:t>                    Problemi i povreda ZZLP u radu e-kioska</a:t>
            </a:r>
          </a:p>
          <a:p>
            <a:pPr marL="0" indent="0">
              <a:buNone/>
            </a:pPr>
            <a:endParaRPr lang="sr-Latn-RS" sz="2000" dirty="0" smtClean="0">
              <a:latin typeface="Franklin Gothic Demi" pitchFamily="34" charset="0"/>
              <a:cs typeface="Times New Roman" pitchFamily="18" charset="0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sr-Latn-RS" sz="2000" dirty="0" smtClean="0">
                <a:latin typeface="Franklin Gothic Demi" pitchFamily="34" charset="0"/>
                <a:cs typeface="Times New Roman" pitchFamily="18" charset="0"/>
              </a:rPr>
              <a:t>Inspekcijskim nadzorom utvrdjeno: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sr-Latn-RS" sz="2000" dirty="0">
                <a:latin typeface="Franklin Gothic Demi" pitchFamily="34" charset="0"/>
                <a:cs typeface="Times New Roman" pitchFamily="18" charset="0"/>
              </a:rPr>
              <a:t> </a:t>
            </a:r>
            <a:r>
              <a:rPr lang="sr-Latn-RS" sz="2000" dirty="0" smtClean="0">
                <a:latin typeface="Franklin Gothic Demi" pitchFamily="34" charset="0"/>
                <a:cs typeface="Times New Roman" pitchFamily="18" charset="0"/>
              </a:rPr>
              <a:t>Mogućnost dobijanja ekstrata samo ukucavanjem ličnog broja gradjana, bez skeniranja ličnog dokumenta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sr-Latn-RS" sz="2000" dirty="0" smtClean="0">
                <a:latin typeface="Franklin Gothic Demi" pitchFamily="34" charset="0"/>
                <a:cs typeface="Times New Roman" pitchFamily="18" charset="0"/>
              </a:rPr>
              <a:t>Obrada biometričkih podataka koja nije po ZZLP (čl.66. stav.1)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sr-Latn-RS" sz="2000" dirty="0" smtClean="0">
                <a:latin typeface="Franklin Gothic Demi" pitchFamily="34" charset="0"/>
                <a:cs typeface="Times New Roman" pitchFamily="18" charset="0"/>
              </a:rPr>
              <a:t>Moguća zloupotreba ličnih podataka</a:t>
            </a:r>
          </a:p>
          <a:p>
            <a:pPr>
              <a:buFont typeface="Wingdings" panose="05000000000000000000" pitchFamily="2" charset="2"/>
              <a:buChar char="Ø"/>
            </a:pPr>
            <a:endParaRPr lang="sr-Latn-RS" sz="2000" dirty="0" smtClean="0">
              <a:latin typeface="Franklin Gothic Demi" pitchFamily="34" charset="0"/>
              <a:cs typeface="Times New Roman" pitchFamily="18" charset="0"/>
            </a:endParaRPr>
          </a:p>
          <a:p>
            <a:pPr marL="0" indent="0">
              <a:buNone/>
            </a:pPr>
            <a:endParaRPr lang="sr-Latn-RS" sz="2000" dirty="0">
              <a:latin typeface="Franklin Gothic Demi" pitchFamily="34" charset="0"/>
              <a:cs typeface="Times New Roman" pitchFamily="18" charset="0"/>
            </a:endParaRPr>
          </a:p>
          <a:p>
            <a:pPr>
              <a:buNone/>
            </a:pPr>
            <a:endParaRPr lang="sr-Latn-RS" sz="2000" dirty="0" smtClean="0">
              <a:latin typeface="Franklin Gothic Demi" pitchFamily="34" charset="0"/>
              <a:cs typeface="Times New Roman" pitchFamily="18" charset="0"/>
            </a:endParaRPr>
          </a:p>
        </p:txBody>
      </p:sp>
      <p:sp>
        <p:nvSpPr>
          <p:cNvPr id="6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514600" y="6356350"/>
            <a:ext cx="3505200" cy="365125"/>
          </a:xfrm>
        </p:spPr>
        <p:txBody>
          <a:bodyPr/>
          <a:lstStyle/>
          <a:p>
            <a:pPr>
              <a:defRPr/>
            </a:pPr>
            <a:r>
              <a:rPr lang="sr-Latn-RS" dirty="0" smtClean="0"/>
              <a:t>  aleksandar.spasic</a:t>
            </a:r>
            <a:r>
              <a:rPr lang="en-US" dirty="0" smtClean="0"/>
              <a:t>@</a:t>
            </a:r>
            <a:r>
              <a:rPr lang="sr-Latn-RS" dirty="0" smtClean="0"/>
              <a:t>rks-gov.net</a:t>
            </a:r>
            <a:r>
              <a:rPr lang="en-US" dirty="0" smtClean="0"/>
              <a:t> </a:t>
            </a:r>
            <a:r>
              <a:rPr lang="en-US" dirty="0"/>
              <a:t>/ www.amdp-rks.org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458200" cy="53340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sr-Latn-RS" sz="2000" dirty="0" smtClean="0">
                <a:latin typeface="Franklin Gothic Demi" pitchFamily="34" charset="0"/>
                <a:cs typeface="Times New Roman" pitchFamily="18" charset="0"/>
              </a:rPr>
              <a:t>                   Odluka Agencije za zaštitu ličnih podataka:</a:t>
            </a:r>
          </a:p>
          <a:p>
            <a:pPr>
              <a:buNone/>
            </a:pPr>
            <a:endParaRPr lang="sr-Latn-RS" sz="2000" dirty="0">
              <a:latin typeface="Franklin Gothic Demi" pitchFamily="34" charset="0"/>
              <a:cs typeface="Times New Roman" pitchFamily="18" charset="0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sr-Latn-RS" sz="2000" dirty="0" smtClean="0">
                <a:latin typeface="Franklin Gothic Demi" pitchFamily="34" charset="0"/>
                <a:cs typeface="Times New Roman" pitchFamily="18" charset="0"/>
              </a:rPr>
              <a:t>Nemogućnost podizanja Ekstrata bez skeniranja ličnog dokumenta i potvrde ACR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sr-Latn-RS" sz="2000" dirty="0" smtClean="0">
                <a:latin typeface="Franklin Gothic Demi" pitchFamily="34" charset="0"/>
                <a:cs typeface="Times New Roman" pitchFamily="18" charset="0"/>
              </a:rPr>
              <a:t>Kao zaštitna mera ubacivanje koda prilikom skeniranja ličnog dokumenta koji se dobija od strane ACR prilikom podizanja istog dokumenta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sr-Latn-RS" sz="2000" dirty="0">
                <a:latin typeface="Franklin Gothic Demi" pitchFamily="34" charset="0"/>
                <a:cs typeface="Times New Roman" pitchFamily="18" charset="0"/>
              </a:rPr>
              <a:t>Uklanjanje sistema za biometriju kao i samog </a:t>
            </a:r>
            <a:r>
              <a:rPr lang="sr-Latn-RS" sz="2000" dirty="0" smtClean="0">
                <a:latin typeface="Franklin Gothic Demi" pitchFamily="34" charset="0"/>
                <a:cs typeface="Times New Roman" pitchFamily="18" charset="0"/>
              </a:rPr>
              <a:t>čitača </a:t>
            </a:r>
            <a:r>
              <a:rPr lang="sr-Latn-RS" sz="2000" dirty="0">
                <a:latin typeface="Franklin Gothic Demi" pitchFamily="34" charset="0"/>
                <a:cs typeface="Times New Roman" pitchFamily="18" charset="0"/>
              </a:rPr>
              <a:t>na e-kiosku </a:t>
            </a:r>
          </a:p>
          <a:p>
            <a:pPr marL="0" indent="0">
              <a:buNone/>
            </a:pPr>
            <a:endParaRPr lang="sr-Latn-RS" sz="2000" dirty="0" smtClean="0">
              <a:latin typeface="Franklin Gothic Demi" pitchFamily="34" charset="0"/>
              <a:cs typeface="Times New Roman" pitchFamily="18" charset="0"/>
            </a:endParaRPr>
          </a:p>
          <a:p>
            <a:pPr>
              <a:buFont typeface="Wingdings" panose="05000000000000000000" pitchFamily="2" charset="2"/>
              <a:buChar char="§"/>
            </a:pPr>
            <a:endParaRPr lang="sr-Latn-RS" sz="2000" dirty="0" smtClean="0">
              <a:latin typeface="Franklin Gothic Demi" pitchFamily="34" charset="0"/>
              <a:cs typeface="Times New Roman" pitchFamily="18" charset="0"/>
            </a:endParaRPr>
          </a:p>
          <a:p>
            <a:pPr>
              <a:buFont typeface="Wingdings" panose="05000000000000000000" pitchFamily="2" charset="2"/>
              <a:buChar char="§"/>
            </a:pPr>
            <a:endParaRPr lang="sr-Latn-RS" sz="2000" dirty="0" smtClean="0">
              <a:latin typeface="Franklin Gothic Demi" pitchFamily="34" charset="0"/>
              <a:cs typeface="Times New Roman" pitchFamily="18" charset="0"/>
            </a:endParaRPr>
          </a:p>
        </p:txBody>
      </p:sp>
      <p:sp>
        <p:nvSpPr>
          <p:cNvPr id="6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514600" y="6356350"/>
            <a:ext cx="3505200" cy="365125"/>
          </a:xfrm>
        </p:spPr>
        <p:txBody>
          <a:bodyPr/>
          <a:lstStyle/>
          <a:p>
            <a:pPr>
              <a:defRPr/>
            </a:pPr>
            <a:r>
              <a:rPr lang="sr-Latn-RS" dirty="0" smtClean="0"/>
              <a:t>  aleksandar.spasic</a:t>
            </a:r>
            <a:r>
              <a:rPr lang="en-US" dirty="0" smtClean="0"/>
              <a:t>@</a:t>
            </a:r>
            <a:r>
              <a:rPr lang="sr-Latn-RS" dirty="0" smtClean="0"/>
              <a:t>rks-gov.net</a:t>
            </a:r>
            <a:r>
              <a:rPr lang="en-US" dirty="0" smtClean="0"/>
              <a:t> </a:t>
            </a:r>
            <a:r>
              <a:rPr lang="en-US" dirty="0"/>
              <a:t>/ www.amdp-rks.org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" y="3757612"/>
            <a:ext cx="3708400" cy="27813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34321" y="3757612"/>
            <a:ext cx="4108450" cy="275986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sr-Latn-RS" sz="2800" b="1" i="1" dirty="0" smtClean="0">
                <a:solidFill>
                  <a:srgbClr val="000000"/>
                </a:solidFill>
                <a:latin typeface="Book Antiqua" pitchFamily="18" charset="0"/>
              </a:rPr>
              <a:t>                    </a:t>
            </a:r>
          </a:p>
          <a:p>
            <a:pPr>
              <a:buNone/>
            </a:pPr>
            <a:endParaRPr lang="sr-Latn-RS" sz="2800" b="1" i="1" dirty="0" smtClean="0">
              <a:solidFill>
                <a:srgbClr val="000000"/>
              </a:solidFill>
              <a:latin typeface="Book Antiqua" pitchFamily="18" charset="0"/>
            </a:endParaRPr>
          </a:p>
          <a:p>
            <a:pPr>
              <a:buNone/>
            </a:pPr>
            <a:r>
              <a:rPr lang="sr-Latn-RS" sz="2800" b="1" i="1" dirty="0" smtClean="0">
                <a:solidFill>
                  <a:srgbClr val="000000"/>
                </a:solidFill>
                <a:latin typeface="Book Antiqua" pitchFamily="18" charset="0"/>
              </a:rPr>
              <a:t>              </a:t>
            </a:r>
            <a:r>
              <a:rPr lang="sr-Latn-RS" sz="4400" b="1" i="1" dirty="0" smtClean="0">
                <a:solidFill>
                  <a:srgbClr val="000000"/>
                </a:solidFill>
                <a:latin typeface="Book Antiqua" pitchFamily="18" charset="0"/>
              </a:rPr>
              <a:t>Hvala Vam na pažnji!</a:t>
            </a:r>
            <a:endParaRPr lang="sq-AL" sz="4400" b="1" i="1" dirty="0" smtClean="0">
              <a:solidFill>
                <a:srgbClr val="000000"/>
              </a:solidFill>
              <a:latin typeface="Book Antiqua" pitchFamily="18" charset="0"/>
            </a:endParaRPr>
          </a:p>
          <a:p>
            <a:pPr>
              <a:buNone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514600" y="6356350"/>
            <a:ext cx="3505200" cy="365125"/>
          </a:xfrm>
        </p:spPr>
        <p:txBody>
          <a:bodyPr/>
          <a:lstStyle/>
          <a:p>
            <a:pPr>
              <a:defRPr/>
            </a:pPr>
            <a:r>
              <a:rPr lang="sr-Latn-RS" dirty="0" smtClean="0"/>
              <a:t>  aleksandar.spasic</a:t>
            </a:r>
            <a:r>
              <a:rPr lang="en-US" dirty="0" smtClean="0"/>
              <a:t>@</a:t>
            </a:r>
            <a:r>
              <a:rPr lang="sr-Latn-RS" dirty="0" smtClean="0"/>
              <a:t>rks-gov.net</a:t>
            </a:r>
            <a:r>
              <a:rPr lang="en-US" dirty="0" smtClean="0"/>
              <a:t> </a:t>
            </a:r>
            <a:r>
              <a:rPr lang="en-US" dirty="0"/>
              <a:t>/ www.amdp-rks.org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Title 1"/>
          <p:cNvSpPr>
            <a:spLocks noGrp="1"/>
          </p:cNvSpPr>
          <p:nvPr>
            <p:ph type="title"/>
          </p:nvPr>
        </p:nvSpPr>
        <p:spPr>
          <a:xfrm>
            <a:off x="443132" y="676715"/>
            <a:ext cx="8229600" cy="1809750"/>
          </a:xfrm>
        </p:spPr>
        <p:txBody>
          <a:bodyPr/>
          <a:lstStyle/>
          <a:p>
            <a:pPr algn="ctr"/>
            <a:r>
              <a:rPr lang="sr-Latn-CS" sz="3200" dirty="0" smtClean="0">
                <a:latin typeface="Franklin Gothic Demi" pitchFamily="34" charset="0"/>
              </a:rPr>
              <a:t>Sadržaj prezentacije</a:t>
            </a:r>
            <a:r>
              <a:rPr lang="en-US" sz="3200" dirty="0" smtClean="0">
                <a:latin typeface="Franklin Gothic Demi" pitchFamily="34" charset="0"/>
              </a:rPr>
              <a:t/>
            </a:r>
            <a:br>
              <a:rPr lang="en-US" sz="3200" dirty="0" smtClean="0">
                <a:latin typeface="Franklin Gothic Demi" pitchFamily="34" charset="0"/>
              </a:rPr>
            </a:br>
            <a:endParaRPr lang="en-US" sz="3200" dirty="0" smtClean="0">
              <a:latin typeface="Franklin Gothic Demi" pitchFamily="34" charset="0"/>
            </a:endParaRPr>
          </a:p>
        </p:txBody>
      </p:sp>
      <p:sp>
        <p:nvSpPr>
          <p:cNvPr id="18434" name="Content Placeholder 2"/>
          <p:cNvSpPr>
            <a:spLocks noGrp="1"/>
          </p:cNvSpPr>
          <p:nvPr>
            <p:ph idx="1"/>
          </p:nvPr>
        </p:nvSpPr>
        <p:spPr>
          <a:xfrm>
            <a:off x="457200" y="2362200"/>
            <a:ext cx="8229600" cy="3962400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q"/>
            </a:pPr>
            <a:r>
              <a:rPr lang="en-US" sz="3600" dirty="0" err="1" smtClean="0">
                <a:latin typeface="Franklin Gothic Demi" pitchFamily="34" charset="0"/>
              </a:rPr>
              <a:t>Slu</a:t>
            </a:r>
            <a:r>
              <a:rPr lang="sr-Latn-RS" sz="3600" dirty="0" smtClean="0">
                <a:latin typeface="Franklin Gothic Demi" pitchFamily="34" charset="0"/>
              </a:rPr>
              <a:t>žbenik za zaštitu ličnih podataka</a:t>
            </a:r>
          </a:p>
          <a:p>
            <a:pPr marL="0" indent="0">
              <a:buNone/>
            </a:pPr>
            <a:endParaRPr lang="sr-Latn-RS" sz="2000" dirty="0">
              <a:latin typeface="Franklin Gothic Demi" pitchFamily="34" charset="0"/>
            </a:endParaRPr>
          </a:p>
          <a:p>
            <a:pPr>
              <a:buFont typeface="Wingdings" pitchFamily="2" charset="2"/>
              <a:buChar char="q"/>
            </a:pPr>
            <a:r>
              <a:rPr lang="sr-Latn-RS" sz="3600" dirty="0" smtClean="0">
                <a:latin typeface="Franklin Gothic Demi" pitchFamily="34" charset="0"/>
              </a:rPr>
              <a:t>Slučaj e-kioska</a:t>
            </a:r>
          </a:p>
          <a:p>
            <a:pPr>
              <a:buFont typeface="Wingdings 2" pitchFamily="18" charset="2"/>
              <a:buNone/>
            </a:pPr>
            <a:endParaRPr lang="en-US" sz="2000" dirty="0" smtClean="0">
              <a:latin typeface="Franklin Gothic Demi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514600" y="6356350"/>
            <a:ext cx="3505200" cy="365125"/>
          </a:xfrm>
        </p:spPr>
        <p:txBody>
          <a:bodyPr/>
          <a:lstStyle/>
          <a:p>
            <a:pPr>
              <a:defRPr/>
            </a:pPr>
            <a:r>
              <a:rPr lang="sr-Latn-RS" dirty="0" smtClean="0"/>
              <a:t>  aleksandar.spasic</a:t>
            </a:r>
            <a:r>
              <a:rPr lang="en-US" dirty="0" smtClean="0"/>
              <a:t>@</a:t>
            </a:r>
            <a:r>
              <a:rPr lang="sr-Latn-RS" dirty="0" smtClean="0"/>
              <a:t>rks-gov.net</a:t>
            </a:r>
            <a:r>
              <a:rPr lang="en-US" dirty="0" smtClean="0"/>
              <a:t> </a:t>
            </a:r>
            <a:r>
              <a:rPr lang="en-US" dirty="0"/>
              <a:t>/ www.amdp-rks.org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Title 1"/>
          <p:cNvSpPr>
            <a:spLocks noGrp="1"/>
          </p:cNvSpPr>
          <p:nvPr>
            <p:ph type="title"/>
          </p:nvPr>
        </p:nvSpPr>
        <p:spPr>
          <a:xfrm>
            <a:off x="457200" y="990600"/>
            <a:ext cx="8229600" cy="3048000"/>
          </a:xfrm>
        </p:spPr>
        <p:txBody>
          <a:bodyPr/>
          <a:lstStyle/>
          <a:p>
            <a:pPr algn="ctr"/>
            <a:r>
              <a:rPr lang="sr-Latn-RS" sz="4000" dirty="0" smtClean="0">
                <a:latin typeface="Franklin Gothic Demi" pitchFamily="34" charset="0"/>
              </a:rPr>
              <a:t>Službenik za Zaštitu Ličnih Podataka</a:t>
            </a:r>
            <a:r>
              <a:rPr lang="en-US" sz="3200" dirty="0" smtClean="0">
                <a:latin typeface="Franklin Gothic Demi" pitchFamily="34" charset="0"/>
              </a:rPr>
              <a:t/>
            </a:r>
            <a:br>
              <a:rPr lang="en-US" sz="3200" dirty="0" smtClean="0">
                <a:latin typeface="Franklin Gothic Demi" pitchFamily="34" charset="0"/>
              </a:rPr>
            </a:br>
            <a:endParaRPr lang="en-US" sz="3200" dirty="0" smtClean="0">
              <a:latin typeface="Franklin Gothic Demi" pitchFamily="34" charset="0"/>
            </a:endParaRPr>
          </a:p>
        </p:txBody>
      </p:sp>
      <p:sp>
        <p:nvSpPr>
          <p:cNvPr id="6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514600" y="6356350"/>
            <a:ext cx="3505200" cy="365125"/>
          </a:xfrm>
        </p:spPr>
        <p:txBody>
          <a:bodyPr/>
          <a:lstStyle/>
          <a:p>
            <a:pPr>
              <a:defRPr/>
            </a:pPr>
            <a:r>
              <a:rPr lang="sr-Latn-RS" dirty="0" smtClean="0"/>
              <a:t>  aleksandar.spasic</a:t>
            </a:r>
            <a:r>
              <a:rPr lang="en-US" dirty="0" smtClean="0"/>
              <a:t>@</a:t>
            </a:r>
            <a:r>
              <a:rPr lang="sr-Latn-RS" dirty="0" smtClean="0"/>
              <a:t>rks-gov.net</a:t>
            </a:r>
            <a:r>
              <a:rPr lang="en-US" dirty="0" smtClean="0"/>
              <a:t> </a:t>
            </a:r>
            <a:r>
              <a:rPr lang="en-US" dirty="0"/>
              <a:t>/ www.amdp-rks.org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Title 1"/>
          <p:cNvSpPr>
            <a:spLocks noGrp="1"/>
          </p:cNvSpPr>
          <p:nvPr>
            <p:ph type="title"/>
          </p:nvPr>
        </p:nvSpPr>
        <p:spPr>
          <a:xfrm>
            <a:off x="457200" y="990600"/>
            <a:ext cx="8229600" cy="1752600"/>
          </a:xfrm>
        </p:spPr>
        <p:txBody>
          <a:bodyPr/>
          <a:lstStyle/>
          <a:p>
            <a:pPr algn="ctr"/>
            <a:r>
              <a:rPr lang="sr-Latn-RS" sz="3200" dirty="0" smtClean="0">
                <a:latin typeface="Franklin Gothic Demi" pitchFamily="34" charset="0"/>
              </a:rPr>
              <a:t>Zašto institucije trebaju službenika za zaštitu ličnih podataka?</a:t>
            </a:r>
            <a:r>
              <a:rPr lang="en-US" sz="3200" dirty="0" smtClean="0">
                <a:latin typeface="Franklin Gothic Demi" pitchFamily="34" charset="0"/>
              </a:rPr>
              <a:t/>
            </a:r>
            <a:br>
              <a:rPr lang="en-US" sz="3200" dirty="0" smtClean="0">
                <a:latin typeface="Franklin Gothic Demi" pitchFamily="34" charset="0"/>
              </a:rPr>
            </a:br>
            <a:endParaRPr lang="en-US" sz="3200" dirty="0" smtClean="0">
              <a:latin typeface="Franklin Gothic Demi" pitchFamily="34" charset="0"/>
            </a:endParaRPr>
          </a:p>
        </p:txBody>
      </p:sp>
      <p:sp>
        <p:nvSpPr>
          <p:cNvPr id="19458" name="Content Placeholder 2"/>
          <p:cNvSpPr>
            <a:spLocks noGrp="1"/>
          </p:cNvSpPr>
          <p:nvPr>
            <p:ph idx="1"/>
          </p:nvPr>
        </p:nvSpPr>
        <p:spPr>
          <a:xfrm>
            <a:off x="457200" y="2438400"/>
            <a:ext cx="8229600" cy="3917950"/>
          </a:xfrm>
        </p:spPr>
        <p:txBody>
          <a:bodyPr>
            <a:normAutofit fontScale="92500" lnSpcReduction="20000"/>
          </a:bodyPr>
          <a:lstStyle/>
          <a:p>
            <a:pPr>
              <a:buFont typeface="Wingdings" pitchFamily="2" charset="2"/>
              <a:buChar char="§"/>
            </a:pPr>
            <a:r>
              <a:rPr lang="en-US" sz="2000" dirty="0" err="1" smtClean="0">
                <a:latin typeface="Franklin Gothic Demi" pitchFamily="34" charset="0"/>
                <a:cs typeface="Times New Roman" pitchFamily="18" charset="0"/>
              </a:rPr>
              <a:t>Zakonska</a:t>
            </a:r>
            <a:r>
              <a:rPr lang="en-US" sz="2000" dirty="0" smtClean="0">
                <a:latin typeface="Franklin Gothic Demi" pitchFamily="34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Franklin Gothic Demi" pitchFamily="34" charset="0"/>
                <a:cs typeface="Times New Roman" pitchFamily="18" charset="0"/>
              </a:rPr>
              <a:t>obaveza</a:t>
            </a:r>
            <a:r>
              <a:rPr lang="en-US" sz="2000" dirty="0" smtClean="0">
                <a:latin typeface="Franklin Gothic Demi" pitchFamily="34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Franklin Gothic Demi" pitchFamily="34" charset="0"/>
                <a:cs typeface="Times New Roman" pitchFamily="18" charset="0"/>
              </a:rPr>
              <a:t>po</a:t>
            </a:r>
            <a:r>
              <a:rPr lang="en-US" sz="2000" dirty="0" smtClean="0">
                <a:latin typeface="Franklin Gothic Demi" pitchFamily="34" charset="0"/>
                <a:cs typeface="Times New Roman" pitchFamily="18" charset="0"/>
              </a:rPr>
              <a:t> ZZLP </a:t>
            </a:r>
            <a:r>
              <a:rPr lang="en-US" sz="2000" dirty="0" err="1" smtClean="0">
                <a:latin typeface="Franklin Gothic Demi" pitchFamily="34" charset="0"/>
                <a:cs typeface="Times New Roman" pitchFamily="18" charset="0"/>
              </a:rPr>
              <a:t>Kosova</a:t>
            </a:r>
            <a:r>
              <a:rPr lang="en-US" sz="2000" dirty="0" smtClean="0">
                <a:latin typeface="Franklin Gothic Demi" pitchFamily="34" charset="0"/>
                <a:cs typeface="Times New Roman" pitchFamily="18" charset="0"/>
              </a:rPr>
              <a:t> (</a:t>
            </a:r>
            <a:r>
              <a:rPr lang="sr-Latn-RS" sz="2000" dirty="0" smtClean="0">
                <a:latin typeface="Franklin Gothic Demi" pitchFamily="34" charset="0"/>
                <a:cs typeface="Times New Roman" pitchFamily="18" charset="0"/>
              </a:rPr>
              <a:t>član 74.)</a:t>
            </a:r>
          </a:p>
          <a:p>
            <a:pPr>
              <a:buFont typeface="Wingdings" pitchFamily="2" charset="2"/>
              <a:buChar char="§"/>
            </a:pPr>
            <a:endParaRPr lang="en-US" sz="2000" dirty="0" smtClean="0">
              <a:latin typeface="Franklin Gothic Demi" pitchFamily="34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§"/>
            </a:pPr>
            <a:r>
              <a:rPr lang="sr-Latn-RS" sz="2000" dirty="0" smtClean="0">
                <a:latin typeface="Franklin Gothic Demi" pitchFamily="34" charset="0"/>
                <a:cs typeface="Times New Roman" pitchFamily="18" charset="0"/>
              </a:rPr>
              <a:t>Sve javne institucije imenovale su službenike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sr-Latn-RS" sz="2000" dirty="0" smtClean="0">
                <a:latin typeface="Franklin Gothic Demi" pitchFamily="34" charset="0"/>
                <a:cs typeface="Times New Roman" pitchFamily="18" charset="0"/>
              </a:rPr>
              <a:t>Skupština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sr-Latn-RS" sz="2000" dirty="0" smtClean="0">
                <a:latin typeface="Franklin Gothic Demi" pitchFamily="34" charset="0"/>
                <a:cs typeface="Times New Roman" pitchFamily="18" charset="0"/>
              </a:rPr>
              <a:t>Vlada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sr-Latn-RS" sz="2000" dirty="0" smtClean="0">
                <a:latin typeface="Franklin Gothic Demi" pitchFamily="34" charset="0"/>
                <a:cs typeface="Times New Roman" pitchFamily="18" charset="0"/>
              </a:rPr>
              <a:t>Ministarstva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sr-Latn-RS" sz="2000" dirty="0" smtClean="0">
                <a:latin typeface="Franklin Gothic Demi" pitchFamily="34" charset="0"/>
                <a:cs typeface="Times New Roman" pitchFamily="18" charset="0"/>
              </a:rPr>
              <a:t>Opštine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sr-Latn-RS" sz="2000" dirty="0" smtClean="0">
                <a:latin typeface="Franklin Gothic Demi" pitchFamily="34" charset="0"/>
                <a:cs typeface="Times New Roman" pitchFamily="18" charset="0"/>
              </a:rPr>
              <a:t>Nezavisne institucije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sr-Latn-RS" sz="2000" dirty="0" smtClean="0">
                <a:latin typeface="Franklin Gothic Demi" pitchFamily="34" charset="0"/>
                <a:cs typeface="Times New Roman" pitchFamily="18" charset="0"/>
              </a:rPr>
              <a:t>Imenovano preko 200 službenika za zaštitu ličnih podataka u javnom sektoru</a:t>
            </a:r>
          </a:p>
          <a:p>
            <a:pPr>
              <a:buFont typeface="Wingdings" pitchFamily="2" charset="2"/>
              <a:buChar char="§"/>
            </a:pPr>
            <a:r>
              <a:rPr lang="sr-Latn-RS" sz="2000" dirty="0" smtClean="0">
                <a:latin typeface="Franklin Gothic Demi" pitchFamily="34" charset="0"/>
                <a:cs typeface="Times New Roman" pitchFamily="18" charset="0"/>
              </a:rPr>
              <a:t>Privatne institucije koji su veliki obradjivačiličnih podataka imenovale su službenike takodje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sr-Latn-RS" sz="2000" dirty="0" smtClean="0">
                <a:latin typeface="Franklin Gothic Demi" pitchFamily="34" charset="0"/>
                <a:cs typeface="Times New Roman" pitchFamily="18" charset="0"/>
              </a:rPr>
              <a:t>Banke, osiguravajuće kompanije, privatne bolnice...</a:t>
            </a:r>
          </a:p>
          <a:p>
            <a:pPr>
              <a:buFont typeface="Wingdings" pitchFamily="2" charset="2"/>
              <a:buChar char="§"/>
            </a:pPr>
            <a:endParaRPr lang="sr-Latn-RS" sz="2000" dirty="0" smtClean="0">
              <a:latin typeface="Franklin Gothic Demi" pitchFamily="34" charset="0"/>
              <a:cs typeface="Times New Roman" pitchFamily="18" charset="0"/>
            </a:endParaRPr>
          </a:p>
          <a:p>
            <a:pPr marL="0" indent="0">
              <a:buNone/>
            </a:pPr>
            <a:endParaRPr lang="sr-Latn-RS" sz="2000" dirty="0" smtClean="0">
              <a:latin typeface="Franklin Gothic Demi" pitchFamily="34" charset="0"/>
              <a:cs typeface="Times New Roman" pitchFamily="18" charset="0"/>
            </a:endParaRPr>
          </a:p>
          <a:p>
            <a:pPr>
              <a:buNone/>
            </a:pPr>
            <a:endParaRPr lang="en-US" sz="2000" dirty="0" smtClean="0">
              <a:latin typeface="Franklin Gothic Demi" pitchFamily="34" charset="0"/>
              <a:cs typeface="Times New Roman" pitchFamily="18" charset="0"/>
            </a:endParaRPr>
          </a:p>
        </p:txBody>
      </p:sp>
      <p:sp>
        <p:nvSpPr>
          <p:cNvPr id="6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514600" y="6356350"/>
            <a:ext cx="3505200" cy="365125"/>
          </a:xfrm>
        </p:spPr>
        <p:txBody>
          <a:bodyPr/>
          <a:lstStyle/>
          <a:p>
            <a:pPr>
              <a:defRPr/>
            </a:pPr>
            <a:r>
              <a:rPr lang="sr-Latn-RS" dirty="0" smtClean="0"/>
              <a:t>  aleksandar.spasic</a:t>
            </a:r>
            <a:r>
              <a:rPr lang="en-US" dirty="0" smtClean="0"/>
              <a:t>@</a:t>
            </a:r>
            <a:r>
              <a:rPr lang="sr-Latn-RS" dirty="0" smtClean="0"/>
              <a:t>rks-gov.net</a:t>
            </a:r>
            <a:r>
              <a:rPr lang="en-US" dirty="0" smtClean="0"/>
              <a:t> </a:t>
            </a:r>
            <a:r>
              <a:rPr lang="en-US" dirty="0"/>
              <a:t>/ www.amdp-rks.org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295400"/>
          </a:xfrm>
        </p:spPr>
        <p:txBody>
          <a:bodyPr/>
          <a:lstStyle/>
          <a:p>
            <a:pPr algn="ctr"/>
            <a:r>
              <a:rPr lang="sr-Latn-RS" sz="3200" dirty="0" smtClean="0">
                <a:latin typeface="Franklin Gothic Demi" pitchFamily="34" charset="0"/>
              </a:rPr>
              <a:t>Službenik za zaštitu ličnih podataka</a:t>
            </a:r>
            <a:r>
              <a:rPr lang="en-US" sz="3200" dirty="0" smtClean="0">
                <a:latin typeface="Franklin Gothic Demi" pitchFamily="34" charset="0"/>
              </a:rPr>
              <a:t/>
            </a:r>
            <a:br>
              <a:rPr lang="en-US" sz="3200" dirty="0" smtClean="0">
                <a:latin typeface="Franklin Gothic Demi" pitchFamily="34" charset="0"/>
              </a:rPr>
            </a:br>
            <a:endParaRPr lang="en-US" sz="3200" dirty="0" smtClean="0">
              <a:latin typeface="Franklin Gothic Demi" pitchFamily="34" charset="0"/>
            </a:endParaRPr>
          </a:p>
        </p:txBody>
      </p:sp>
      <p:sp>
        <p:nvSpPr>
          <p:cNvPr id="19458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953000"/>
          </a:xfrm>
        </p:spPr>
        <p:txBody>
          <a:bodyPr>
            <a:normAutofit fontScale="92500" lnSpcReduction="20000"/>
          </a:bodyPr>
          <a:lstStyle/>
          <a:p>
            <a:pPr>
              <a:buFont typeface="Wingdings" pitchFamily="2" charset="2"/>
              <a:buChar char="§"/>
            </a:pPr>
            <a:r>
              <a:rPr lang="sr-Latn-RS" sz="2000" dirty="0">
                <a:latin typeface="Franklin Gothic Demi" pitchFamily="34" charset="0"/>
                <a:cs typeface="Times New Roman" pitchFamily="18" charset="0"/>
              </a:rPr>
              <a:t>Službenik za zaštitu ličnih podataka pomaže instituciji da ne dodje do povrede </a:t>
            </a:r>
            <a:r>
              <a:rPr lang="sr-Latn-RS" sz="2000" dirty="0" smtClean="0">
                <a:latin typeface="Franklin Gothic Demi" pitchFamily="34" charset="0"/>
                <a:cs typeface="Times New Roman" pitchFamily="18" charset="0"/>
              </a:rPr>
              <a:t>Zakona</a:t>
            </a:r>
          </a:p>
          <a:p>
            <a:pPr marL="0" indent="0">
              <a:buNone/>
            </a:pPr>
            <a:endParaRPr lang="sr-Latn-RS" sz="2000" dirty="0">
              <a:latin typeface="Franklin Gothic Demi" pitchFamily="34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§"/>
            </a:pPr>
            <a:r>
              <a:rPr lang="sr-Latn-RS" sz="2000" dirty="0" smtClean="0">
                <a:latin typeface="Franklin Gothic Demi" pitchFamily="34" charset="0"/>
                <a:cs typeface="Times New Roman" pitchFamily="18" charset="0"/>
              </a:rPr>
              <a:t>Javne  (privatne samovoljno)  institucije pismeno odredjuju jednog unutrašnjeg specijalistu za obavljanje ove dužnosti</a:t>
            </a:r>
          </a:p>
          <a:p>
            <a:pPr>
              <a:buFont typeface="Wingdings" pitchFamily="2" charset="2"/>
              <a:buChar char="§"/>
            </a:pPr>
            <a:endParaRPr lang="sr-Latn-RS" sz="2000" dirty="0" smtClean="0">
              <a:latin typeface="Franklin Gothic Demi" pitchFamily="34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§"/>
            </a:pPr>
            <a:r>
              <a:rPr lang="sr-Latn-RS" sz="2000" dirty="0" smtClean="0">
                <a:latin typeface="Franklin Gothic Demi" pitchFamily="34" charset="0"/>
                <a:cs typeface="Times New Roman" pitchFamily="18" charset="0"/>
              </a:rPr>
              <a:t>Službenik treba da poseduje odredjena specijalistička znanja i poverenje da bih bio imenovan </a:t>
            </a:r>
          </a:p>
          <a:p>
            <a:pPr>
              <a:buFont typeface="Wingdings" pitchFamily="2" charset="2"/>
              <a:buChar char="§"/>
            </a:pPr>
            <a:endParaRPr lang="sr-Latn-RS" sz="2000" dirty="0" smtClean="0">
              <a:latin typeface="Franklin Gothic Demi" pitchFamily="34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§"/>
            </a:pPr>
            <a:r>
              <a:rPr lang="sr-Latn-RS" sz="2000" dirty="0" smtClean="0">
                <a:latin typeface="Franklin Gothic Demi" pitchFamily="34" charset="0"/>
                <a:cs typeface="Times New Roman" pitchFamily="18" charset="0"/>
              </a:rPr>
              <a:t>Službenik će biti zavistan od predsedavajućeg organa i neće trpeti nikakvu štetu u obavljanju svoje dužnosti</a:t>
            </a:r>
          </a:p>
          <a:p>
            <a:pPr>
              <a:buFont typeface="Wingdings" pitchFamily="2" charset="2"/>
              <a:buChar char="§"/>
            </a:pPr>
            <a:endParaRPr lang="sr-Latn-RS" sz="2000" dirty="0" smtClean="0">
              <a:latin typeface="Franklin Gothic Demi" pitchFamily="34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§"/>
            </a:pPr>
            <a:r>
              <a:rPr lang="sr-Latn-RS" sz="2000" dirty="0" smtClean="0">
                <a:latin typeface="Franklin Gothic Demi" pitchFamily="34" charset="0"/>
                <a:cs typeface="Times New Roman" pitchFamily="18" charset="0"/>
              </a:rPr>
              <a:t>Službenik je obavezan na tajnost ličnih podataka na koje je naišao tokom obavljanja svojih zadataka</a:t>
            </a:r>
          </a:p>
          <a:p>
            <a:pPr>
              <a:buFont typeface="Wingdings" pitchFamily="2" charset="2"/>
              <a:buChar char="§"/>
            </a:pPr>
            <a:endParaRPr lang="sr-Latn-RS" sz="2000" dirty="0" smtClean="0">
              <a:latin typeface="Franklin Gothic Demi" pitchFamily="34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§"/>
            </a:pPr>
            <a:r>
              <a:rPr lang="sr-Latn-RS" sz="2000" dirty="0" smtClean="0">
                <a:latin typeface="Franklin Gothic Demi" pitchFamily="34" charset="0"/>
                <a:cs typeface="Times New Roman" pitchFamily="18" charset="0"/>
              </a:rPr>
              <a:t>Organ će podržati specijalistu na izvršavanju zadataka (oprema i kapaciteti)</a:t>
            </a:r>
          </a:p>
          <a:p>
            <a:pPr>
              <a:buFont typeface="Wingdings" pitchFamily="2" charset="2"/>
              <a:buChar char="§"/>
            </a:pPr>
            <a:endParaRPr lang="sr-Latn-RS" sz="2000" dirty="0" smtClean="0">
              <a:latin typeface="Franklin Gothic Demi" pitchFamily="34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§"/>
            </a:pPr>
            <a:endParaRPr lang="en-US" sz="2000" dirty="0" smtClean="0">
              <a:latin typeface="Franklin Gothic Demi" pitchFamily="34" charset="0"/>
              <a:cs typeface="Times New Roman" pitchFamily="18" charset="0"/>
            </a:endParaRPr>
          </a:p>
        </p:txBody>
      </p:sp>
      <p:sp>
        <p:nvSpPr>
          <p:cNvPr id="6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514600" y="6356350"/>
            <a:ext cx="3505200" cy="365125"/>
          </a:xfrm>
        </p:spPr>
        <p:txBody>
          <a:bodyPr/>
          <a:lstStyle/>
          <a:p>
            <a:pPr>
              <a:defRPr/>
            </a:pPr>
            <a:r>
              <a:rPr lang="sr-Latn-RS" dirty="0" smtClean="0"/>
              <a:t>  aleksandar.spasic</a:t>
            </a:r>
            <a:r>
              <a:rPr lang="en-US" dirty="0" smtClean="0"/>
              <a:t>@</a:t>
            </a:r>
            <a:r>
              <a:rPr lang="sr-Latn-RS" dirty="0" smtClean="0"/>
              <a:t>rks-gov.net</a:t>
            </a:r>
            <a:r>
              <a:rPr lang="en-US" dirty="0" smtClean="0"/>
              <a:t> </a:t>
            </a:r>
            <a:r>
              <a:rPr lang="en-US" dirty="0"/>
              <a:t>/ www.amdp-rks.org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295400"/>
          </a:xfrm>
        </p:spPr>
        <p:txBody>
          <a:bodyPr/>
          <a:lstStyle/>
          <a:p>
            <a:pPr algn="ctr"/>
            <a:r>
              <a:rPr lang="sr-Latn-RS" sz="3200" dirty="0" smtClean="0">
                <a:latin typeface="Franklin Gothic Demi" pitchFamily="34" charset="0"/>
              </a:rPr>
              <a:t>Zadaci službenika za zaštitu ličnih podataka</a:t>
            </a:r>
            <a:r>
              <a:rPr lang="en-US" sz="3200" dirty="0" smtClean="0">
                <a:latin typeface="Franklin Gothic Demi" pitchFamily="34" charset="0"/>
              </a:rPr>
              <a:t/>
            </a:r>
            <a:br>
              <a:rPr lang="en-US" sz="3200" dirty="0" smtClean="0">
                <a:latin typeface="Franklin Gothic Demi" pitchFamily="34" charset="0"/>
              </a:rPr>
            </a:br>
            <a:endParaRPr lang="en-US" sz="3200" dirty="0" smtClean="0">
              <a:latin typeface="Franklin Gothic Demi" pitchFamily="34" charset="0"/>
            </a:endParaRPr>
          </a:p>
        </p:txBody>
      </p:sp>
      <p:sp>
        <p:nvSpPr>
          <p:cNvPr id="19458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572000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§"/>
            </a:pPr>
            <a:r>
              <a:rPr lang="sr-Latn-RS" sz="2000" dirty="0" smtClean="0">
                <a:latin typeface="Franklin Gothic Demi" pitchFamily="34" charset="0"/>
                <a:cs typeface="Times New Roman" pitchFamily="18" charset="0"/>
              </a:rPr>
              <a:t>Pruža pomoć instituciji pri pravilnom sprovodjenju Zakona (propisa) za zaštitu ličnih podataka (uvek može konsultovati Agenciju)</a:t>
            </a:r>
          </a:p>
          <a:p>
            <a:pPr>
              <a:buNone/>
            </a:pPr>
            <a:endParaRPr lang="sr-Latn-RS" sz="2000" dirty="0" smtClean="0">
              <a:latin typeface="Franklin Gothic Demi" pitchFamily="34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§"/>
            </a:pPr>
            <a:r>
              <a:rPr lang="sr-Latn-RS" sz="2000" dirty="0" smtClean="0">
                <a:latin typeface="Franklin Gothic Demi" pitchFamily="34" charset="0"/>
                <a:cs typeface="Times New Roman" pitchFamily="18" charset="0"/>
              </a:rPr>
              <a:t>Nadzire obradu podataka </a:t>
            </a:r>
          </a:p>
          <a:p>
            <a:pPr>
              <a:buFont typeface="Wingdings" pitchFamily="2" charset="2"/>
              <a:buChar char="§"/>
            </a:pPr>
            <a:endParaRPr lang="sr-Latn-RS" sz="2000" dirty="0" smtClean="0">
              <a:latin typeface="Franklin Gothic Demi" pitchFamily="34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§"/>
            </a:pPr>
            <a:r>
              <a:rPr lang="sr-Latn-RS" sz="2000" dirty="0" smtClean="0">
                <a:latin typeface="Franklin Gothic Demi" pitchFamily="34" charset="0"/>
                <a:cs typeface="Times New Roman" pitchFamily="18" charset="0"/>
              </a:rPr>
              <a:t>Nadzire mere i postupke bezbednosti obrade podataka</a:t>
            </a:r>
          </a:p>
          <a:p>
            <a:pPr>
              <a:buFont typeface="Wingdings" pitchFamily="2" charset="2"/>
              <a:buChar char="§"/>
            </a:pPr>
            <a:endParaRPr lang="sr-Latn-RS" sz="2000" dirty="0" smtClean="0">
              <a:latin typeface="Franklin Gothic Demi" pitchFamily="34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§"/>
            </a:pPr>
            <a:r>
              <a:rPr lang="sr-Latn-RS" sz="2000" dirty="0" smtClean="0">
                <a:latin typeface="Franklin Gothic Demi" pitchFamily="34" charset="0"/>
                <a:cs typeface="Times New Roman" pitchFamily="18" charset="0"/>
              </a:rPr>
              <a:t>Informiše sva zapošljena lica o obradi ličnih podataka (propisima, odredbama)</a:t>
            </a:r>
          </a:p>
          <a:p>
            <a:pPr>
              <a:buFont typeface="Wingdings" pitchFamily="2" charset="2"/>
              <a:buChar char="§"/>
            </a:pPr>
            <a:endParaRPr lang="sr-Latn-RS" sz="2000" dirty="0" smtClean="0">
              <a:latin typeface="Franklin Gothic Demi" pitchFamily="34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§"/>
            </a:pPr>
            <a:r>
              <a:rPr lang="sr-Latn-RS" sz="2000" dirty="0" smtClean="0">
                <a:latin typeface="Franklin Gothic Demi" pitchFamily="34" charset="0"/>
                <a:cs typeface="Times New Roman" pitchFamily="18" charset="0"/>
              </a:rPr>
              <a:t>Informisaće sve zapošljenike o njihovim pravima i obavezama na osnovu ZZLP i razvijanja u oblasti zaštite podataka</a:t>
            </a:r>
          </a:p>
          <a:p>
            <a:pPr>
              <a:buFont typeface="Wingdings" pitchFamily="2" charset="2"/>
              <a:buChar char="§"/>
            </a:pPr>
            <a:endParaRPr lang="sr-Latn-RS" sz="2000" dirty="0" smtClean="0">
              <a:latin typeface="Franklin Gothic Demi" pitchFamily="34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§"/>
            </a:pPr>
            <a:endParaRPr lang="sr-Latn-RS" sz="2000" dirty="0" smtClean="0">
              <a:latin typeface="Franklin Gothic Demi" pitchFamily="34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§"/>
            </a:pPr>
            <a:endParaRPr lang="en-US" sz="2000" dirty="0" smtClean="0">
              <a:latin typeface="Franklin Gothic Demi" pitchFamily="34" charset="0"/>
              <a:cs typeface="Times New Roman" pitchFamily="18" charset="0"/>
            </a:endParaRPr>
          </a:p>
        </p:txBody>
      </p:sp>
      <p:sp>
        <p:nvSpPr>
          <p:cNvPr id="6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514600" y="6356350"/>
            <a:ext cx="3505200" cy="365125"/>
          </a:xfrm>
        </p:spPr>
        <p:txBody>
          <a:bodyPr/>
          <a:lstStyle/>
          <a:p>
            <a:pPr>
              <a:defRPr/>
            </a:pPr>
            <a:r>
              <a:rPr lang="sr-Latn-RS" dirty="0" smtClean="0"/>
              <a:t>  aleksandar.spasic</a:t>
            </a:r>
            <a:r>
              <a:rPr lang="en-US" dirty="0" smtClean="0"/>
              <a:t>@</a:t>
            </a:r>
            <a:r>
              <a:rPr lang="sr-Latn-RS" dirty="0" smtClean="0"/>
              <a:t>rks-gov.net</a:t>
            </a:r>
            <a:r>
              <a:rPr lang="en-US" dirty="0" smtClean="0"/>
              <a:t> </a:t>
            </a:r>
            <a:r>
              <a:rPr lang="en-US" dirty="0"/>
              <a:t>/ www.amdp-rks.org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295400"/>
          </a:xfrm>
        </p:spPr>
        <p:txBody>
          <a:bodyPr>
            <a:normAutofit/>
          </a:bodyPr>
          <a:lstStyle/>
          <a:p>
            <a:pPr algn="ctr"/>
            <a:r>
              <a:rPr lang="sr-Latn-RS" sz="3200" dirty="0" smtClean="0">
                <a:latin typeface="Franklin Gothic Demi" pitchFamily="34" charset="0"/>
              </a:rPr>
              <a:t>Kontrola</a:t>
            </a:r>
            <a:r>
              <a:rPr lang="en-US" sz="3200" dirty="0" smtClean="0">
                <a:latin typeface="Franklin Gothic Demi" pitchFamily="34" charset="0"/>
              </a:rPr>
              <a:t/>
            </a:r>
            <a:br>
              <a:rPr lang="en-US" sz="3200" dirty="0" smtClean="0">
                <a:latin typeface="Franklin Gothic Demi" pitchFamily="34" charset="0"/>
              </a:rPr>
            </a:br>
            <a:endParaRPr lang="en-US" sz="3200" dirty="0" smtClean="0">
              <a:latin typeface="Franklin Gothic Demi" pitchFamily="34" charset="0"/>
            </a:endParaRPr>
          </a:p>
        </p:txBody>
      </p:sp>
      <p:sp>
        <p:nvSpPr>
          <p:cNvPr id="19458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572000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sr-Latn-RS" sz="2000" dirty="0" smtClean="0">
                <a:latin typeface="Franklin Gothic Demi" pitchFamily="34" charset="0"/>
                <a:cs typeface="Times New Roman" pitchFamily="18" charset="0"/>
              </a:rPr>
              <a:t>    Službenik za zaštitu podataka može obavljati kontrolu i imaće    odredjena prava i obaveze i to:</a:t>
            </a:r>
          </a:p>
          <a:p>
            <a:pPr marL="0" indent="0">
              <a:buNone/>
            </a:pPr>
            <a:endParaRPr lang="sr-Latn-RS" sz="2000" dirty="0" smtClean="0">
              <a:latin typeface="Franklin Gothic Demi" pitchFamily="34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§"/>
            </a:pPr>
            <a:r>
              <a:rPr lang="sr-Latn-RS" sz="2000" dirty="0" smtClean="0">
                <a:latin typeface="Franklin Gothic Demi" pitchFamily="34" charset="0"/>
                <a:cs typeface="Times New Roman" pitchFamily="18" charset="0"/>
              </a:rPr>
              <a:t>Da kontrolu izvrši samoinicijativno</a:t>
            </a:r>
            <a:endParaRPr lang="en-US" sz="2000" dirty="0" smtClean="0">
              <a:latin typeface="Franklin Gothic Demi" pitchFamily="34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§"/>
            </a:pPr>
            <a:endParaRPr lang="sr-Latn-RS" sz="2000" dirty="0" smtClean="0">
              <a:latin typeface="Franklin Gothic Demi" pitchFamily="34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§"/>
            </a:pPr>
            <a:r>
              <a:rPr lang="sr-Latn-RS" sz="2000" dirty="0" smtClean="0">
                <a:latin typeface="Franklin Gothic Demi" pitchFamily="34" charset="0"/>
                <a:cs typeface="Times New Roman" pitchFamily="18" charset="0"/>
              </a:rPr>
              <a:t>Pravo da konsultuje, iznese</a:t>
            </a:r>
            <a:r>
              <a:rPr lang="en-US" sz="2000" dirty="0" smtClean="0">
                <a:latin typeface="Franklin Gothic Demi" pitchFamily="34" charset="0"/>
                <a:cs typeface="Times New Roman" pitchFamily="18" charset="0"/>
              </a:rPr>
              <a:t>,</a:t>
            </a:r>
            <a:r>
              <a:rPr lang="sr-Latn-RS" sz="2000" dirty="0" smtClean="0">
                <a:latin typeface="Franklin Gothic Demi" pitchFamily="34" charset="0"/>
                <a:cs typeface="Times New Roman" pitchFamily="18" charset="0"/>
              </a:rPr>
              <a:t> opiše ili kopira lične podatke na koje naidje u toku kontrole</a:t>
            </a:r>
            <a:endParaRPr lang="en-US" sz="2000" dirty="0" smtClean="0">
              <a:latin typeface="Franklin Gothic Demi" pitchFamily="34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§"/>
            </a:pPr>
            <a:endParaRPr lang="sr-Latn-RS" sz="2000" dirty="0" smtClean="0">
              <a:latin typeface="Franklin Gothic Demi" pitchFamily="34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§"/>
            </a:pPr>
            <a:r>
              <a:rPr lang="sr-Latn-RS" sz="2000" dirty="0">
                <a:latin typeface="Franklin Gothic Demi" pitchFamily="34" charset="0"/>
                <a:cs typeface="Times New Roman" pitchFamily="18" charset="0"/>
              </a:rPr>
              <a:t>Informiše subjekta podataka da će pružiti javnom organu</a:t>
            </a:r>
            <a:r>
              <a:rPr lang="en-US" sz="2000" dirty="0">
                <a:latin typeface="Franklin Gothic Demi" pitchFamily="34" charset="0"/>
                <a:cs typeface="Times New Roman" pitchFamily="18" charset="0"/>
              </a:rPr>
              <a:t> </a:t>
            </a:r>
            <a:r>
              <a:rPr lang="sr-Latn-RS" sz="2000" dirty="0">
                <a:latin typeface="Franklin Gothic Demi" pitchFamily="34" charset="0"/>
                <a:cs typeface="Times New Roman" pitchFamily="18" charset="0"/>
              </a:rPr>
              <a:t>njegovo (njeno) mišljenje u vezi kontrole</a:t>
            </a:r>
          </a:p>
          <a:p>
            <a:pPr marL="0" indent="0">
              <a:buNone/>
            </a:pPr>
            <a:endParaRPr lang="sr-Latn-RS" sz="2000" dirty="0" smtClean="0">
              <a:latin typeface="Franklin Gothic Demi" pitchFamily="34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§"/>
            </a:pPr>
            <a:r>
              <a:rPr lang="sr-Latn-RS" sz="2000" dirty="0" smtClean="0">
                <a:latin typeface="Franklin Gothic Demi" pitchFamily="34" charset="0"/>
                <a:cs typeface="Times New Roman" pitchFamily="18" charset="0"/>
              </a:rPr>
              <a:t>Obavezan je da poštuje tajnu ličnih podataka</a:t>
            </a:r>
          </a:p>
          <a:p>
            <a:pPr>
              <a:buFont typeface="Wingdings" pitchFamily="2" charset="2"/>
              <a:buChar char="§"/>
            </a:pPr>
            <a:endParaRPr lang="sr-Latn-RS" sz="2000" dirty="0" smtClean="0">
              <a:latin typeface="Franklin Gothic Demi" pitchFamily="34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§"/>
            </a:pPr>
            <a:r>
              <a:rPr lang="sr-Latn-RS" sz="2000" dirty="0" smtClean="0">
                <a:latin typeface="Franklin Gothic Demi" pitchFamily="34" charset="0"/>
                <a:cs typeface="Times New Roman" pitchFamily="18" charset="0"/>
              </a:rPr>
              <a:t>Pismeno izveštava predsedavajućeg institucije o rezultatima kontrole</a:t>
            </a:r>
          </a:p>
          <a:p>
            <a:pPr>
              <a:buFont typeface="Wingdings" pitchFamily="2" charset="2"/>
              <a:buChar char="§"/>
            </a:pPr>
            <a:endParaRPr lang="sr-Latn-RS" sz="2000" dirty="0" smtClean="0">
              <a:latin typeface="Franklin Gothic Demi" pitchFamily="34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§"/>
            </a:pPr>
            <a:endParaRPr lang="en-US" sz="2000" dirty="0" smtClean="0">
              <a:latin typeface="Franklin Gothic Demi" pitchFamily="34" charset="0"/>
              <a:cs typeface="Times New Roman" pitchFamily="18" charset="0"/>
            </a:endParaRPr>
          </a:p>
        </p:txBody>
      </p:sp>
      <p:sp>
        <p:nvSpPr>
          <p:cNvPr id="6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514600" y="6356350"/>
            <a:ext cx="3505200" cy="365125"/>
          </a:xfrm>
        </p:spPr>
        <p:txBody>
          <a:bodyPr/>
          <a:lstStyle/>
          <a:p>
            <a:pPr>
              <a:defRPr/>
            </a:pPr>
            <a:r>
              <a:rPr lang="sr-Latn-RS" dirty="0" smtClean="0"/>
              <a:t>  aleksandar.spasic</a:t>
            </a:r>
            <a:r>
              <a:rPr lang="en-US" dirty="0" smtClean="0"/>
              <a:t>@</a:t>
            </a:r>
            <a:r>
              <a:rPr lang="sr-Latn-RS" dirty="0" smtClean="0"/>
              <a:t>rks-gov.net</a:t>
            </a:r>
            <a:r>
              <a:rPr lang="en-US" dirty="0" smtClean="0"/>
              <a:t> </a:t>
            </a:r>
            <a:r>
              <a:rPr lang="en-US" dirty="0"/>
              <a:t>/ www.amdp-rks.org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6200"/>
            <a:ext cx="8229600" cy="1143000"/>
          </a:xfrm>
        </p:spPr>
        <p:txBody>
          <a:bodyPr>
            <a:normAutofit/>
          </a:bodyPr>
          <a:lstStyle/>
          <a:p>
            <a:r>
              <a:rPr lang="sr-Latn-RS" sz="3200" dirty="0" smtClean="0">
                <a:latin typeface="Franklin Gothic Demi" pitchFamily="34" charset="0"/>
              </a:rPr>
              <a:t>                    POZITIVNA ISKUSTVA 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029200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endParaRPr lang="sr-Latn-RS" sz="2000" dirty="0" smtClean="0">
              <a:latin typeface="Franklin Gothic Demi" pitchFamily="34" charset="0"/>
              <a:cs typeface="Times New Roman" pitchFamily="18" charset="0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sr-Latn-RS" sz="2000" dirty="0" smtClean="0">
                <a:latin typeface="Franklin Gothic Demi" pitchFamily="34" charset="0"/>
                <a:cs typeface="Times New Roman" pitchFamily="18" charset="0"/>
              </a:rPr>
              <a:t>Svakodnevni kontakti Agencije sa kontrolorima(institucijama) preko službenika za zaštitu ličnih podataka</a:t>
            </a:r>
          </a:p>
          <a:p>
            <a:pPr>
              <a:buFont typeface="Wingdings" panose="05000000000000000000" pitchFamily="2" charset="2"/>
              <a:buChar char="§"/>
            </a:pPr>
            <a:endParaRPr lang="sr-Latn-RS" sz="2000" dirty="0" smtClean="0">
              <a:latin typeface="Franklin Gothic Demi" pitchFamily="34" charset="0"/>
              <a:cs typeface="Times New Roman" pitchFamily="18" charset="0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sr-Latn-RS" sz="2000" dirty="0">
                <a:latin typeface="Franklin Gothic Demi" pitchFamily="34" charset="0"/>
                <a:cs typeface="Times New Roman" pitchFamily="18" charset="0"/>
              </a:rPr>
              <a:t>Razni treninzi za službenike ličnih </a:t>
            </a:r>
            <a:r>
              <a:rPr lang="sr-Latn-RS" sz="2000" dirty="0" smtClean="0">
                <a:latin typeface="Franklin Gothic Demi" pitchFamily="34" charset="0"/>
                <a:cs typeface="Times New Roman" pitchFamily="18" charset="0"/>
              </a:rPr>
              <a:t>podataka</a:t>
            </a:r>
          </a:p>
          <a:p>
            <a:pPr marL="0" indent="0">
              <a:buNone/>
            </a:pPr>
            <a:r>
              <a:rPr lang="sr-Latn-RS" sz="2000" dirty="0" smtClean="0">
                <a:latin typeface="Franklin Gothic Demi" pitchFamily="34" charset="0"/>
                <a:cs typeface="Times New Roman" pitchFamily="18" charset="0"/>
              </a:rPr>
              <a:t>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sr-Latn-RS" sz="2000" dirty="0" smtClean="0">
                <a:latin typeface="Franklin Gothic Demi" pitchFamily="34" charset="0"/>
                <a:cs typeface="Times New Roman" pitchFamily="18" charset="0"/>
              </a:rPr>
              <a:t>Pitanja u vezi zaštite ličnih podataka od strane službenika su svakodnevna</a:t>
            </a:r>
          </a:p>
          <a:p>
            <a:pPr>
              <a:buFont typeface="Wingdings" panose="05000000000000000000" pitchFamily="2" charset="2"/>
              <a:buChar char="§"/>
            </a:pPr>
            <a:endParaRPr lang="sr-Latn-RS" sz="2000" dirty="0" smtClean="0">
              <a:latin typeface="Franklin Gothic Demi" pitchFamily="34" charset="0"/>
              <a:cs typeface="Times New Roman" pitchFamily="18" charset="0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sr-Latn-RS" sz="2000" dirty="0" smtClean="0">
                <a:latin typeface="Franklin Gothic Demi" pitchFamily="34" charset="0"/>
                <a:cs typeface="Times New Roman" pitchFamily="18" charset="0"/>
              </a:rPr>
              <a:t>Bolji rad i funkcionisanje Agencije</a:t>
            </a:r>
          </a:p>
          <a:p>
            <a:pPr>
              <a:buFont typeface="Wingdings" panose="05000000000000000000" pitchFamily="2" charset="2"/>
              <a:buChar char="§"/>
            </a:pPr>
            <a:endParaRPr lang="sr-Latn-RS" sz="2000" dirty="0" smtClean="0">
              <a:latin typeface="Franklin Gothic Demi" pitchFamily="34" charset="0"/>
              <a:cs typeface="Times New Roman" pitchFamily="18" charset="0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sr-Latn-RS" sz="2000" dirty="0" smtClean="0">
                <a:latin typeface="Franklin Gothic Demi" pitchFamily="34" charset="0"/>
                <a:cs typeface="Times New Roman" pitchFamily="18" charset="0"/>
              </a:rPr>
              <a:t>Praćenje stanja u oblasti zaštite ličnih podataka preko službenika</a:t>
            </a:r>
          </a:p>
          <a:p>
            <a:pPr marL="0" indent="0">
              <a:buNone/>
            </a:pPr>
            <a:endParaRPr lang="sr-Latn-RS" sz="2000" dirty="0" smtClean="0">
              <a:latin typeface="Franklin Gothic Demi" pitchFamily="34" charset="0"/>
              <a:cs typeface="Times New Roman" pitchFamily="18" charset="0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sr-Latn-RS" sz="2000" dirty="0">
                <a:latin typeface="Franklin Gothic Demi" pitchFamily="34" charset="0"/>
                <a:cs typeface="Times New Roman" pitchFamily="18" charset="0"/>
              </a:rPr>
              <a:t>Manje verovatnoće za povredu ličnih podataka od strane kontrolora</a:t>
            </a:r>
          </a:p>
          <a:p>
            <a:pPr marL="0" indent="0">
              <a:buNone/>
            </a:pPr>
            <a:endParaRPr lang="sr-Latn-RS" sz="2000" dirty="0" smtClean="0">
              <a:latin typeface="Franklin Gothic Demi" pitchFamily="34" charset="0"/>
              <a:cs typeface="Times New Roman" pitchFamily="18" charset="0"/>
            </a:endParaRPr>
          </a:p>
          <a:p>
            <a:pPr>
              <a:buFont typeface="Wingdings" panose="05000000000000000000" pitchFamily="2" charset="2"/>
              <a:buChar char="§"/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73231198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4114800"/>
          </a:xfrm>
        </p:spPr>
        <p:txBody>
          <a:bodyPr>
            <a:normAutofit/>
          </a:bodyPr>
          <a:lstStyle/>
          <a:p>
            <a:pPr algn="ctr"/>
            <a:r>
              <a:rPr lang="sr-Latn-RS" sz="4800" dirty="0" smtClean="0">
                <a:latin typeface="Franklin Gothic Demi" pitchFamily="34" charset="0"/>
              </a:rPr>
              <a:t>Slučaj e-kioska u opštinama </a:t>
            </a:r>
            <a:r>
              <a:rPr lang="en-US" sz="3200" dirty="0" smtClean="0">
                <a:latin typeface="Franklin Gothic Demi" pitchFamily="34" charset="0"/>
              </a:rPr>
              <a:t/>
            </a:r>
            <a:br>
              <a:rPr lang="en-US" sz="3200" dirty="0" smtClean="0">
                <a:latin typeface="Franklin Gothic Demi" pitchFamily="34" charset="0"/>
              </a:rPr>
            </a:br>
            <a:endParaRPr lang="en-US" sz="3200" dirty="0" smtClean="0">
              <a:latin typeface="Franklin Gothic Demi" pitchFamily="34" charset="0"/>
            </a:endParaRPr>
          </a:p>
        </p:txBody>
      </p:sp>
      <p:sp>
        <p:nvSpPr>
          <p:cNvPr id="6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514600" y="6356350"/>
            <a:ext cx="3505200" cy="365125"/>
          </a:xfrm>
        </p:spPr>
        <p:txBody>
          <a:bodyPr/>
          <a:lstStyle/>
          <a:p>
            <a:pPr>
              <a:defRPr/>
            </a:pPr>
            <a:r>
              <a:rPr lang="sr-Latn-RS" dirty="0" smtClean="0"/>
              <a:t>  aleksandar.spasic</a:t>
            </a:r>
            <a:r>
              <a:rPr lang="en-US" dirty="0" smtClean="0"/>
              <a:t>@</a:t>
            </a:r>
            <a:r>
              <a:rPr lang="sr-Latn-RS" dirty="0" smtClean="0"/>
              <a:t>rks-gov.net</a:t>
            </a:r>
            <a:r>
              <a:rPr lang="en-US" dirty="0" smtClean="0"/>
              <a:t> </a:t>
            </a:r>
            <a:r>
              <a:rPr lang="en-US" dirty="0"/>
              <a:t>/ www.amdp-rks.org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3445</TotalTime>
  <Words>647</Words>
  <Application>Microsoft Office PowerPoint</Application>
  <PresentationFormat>On-screen Show (4:3)</PresentationFormat>
  <Paragraphs>123</Paragraphs>
  <Slides>14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5" baseType="lpstr">
      <vt:lpstr>Book Antiqua</vt:lpstr>
      <vt:lpstr>Calibri</vt:lpstr>
      <vt:lpstr>Constantia</vt:lpstr>
      <vt:lpstr>Elephant</vt:lpstr>
      <vt:lpstr>Franklin Gothic Demi</vt:lpstr>
      <vt:lpstr>Lucida Calligraphy</vt:lpstr>
      <vt:lpstr>Times New Roman</vt:lpstr>
      <vt:lpstr>Wingdings</vt:lpstr>
      <vt:lpstr>Wingdings 2</vt:lpstr>
      <vt:lpstr>Flow</vt:lpstr>
      <vt:lpstr>CorelDRAW</vt:lpstr>
      <vt:lpstr>Državna Agencija za Zaštitu  Ličnih Podataka</vt:lpstr>
      <vt:lpstr>Sadržaj prezentacije </vt:lpstr>
      <vt:lpstr>Službenik za Zaštitu Ličnih Podataka </vt:lpstr>
      <vt:lpstr>Zašto institucije trebaju službenika za zaštitu ličnih podataka? </vt:lpstr>
      <vt:lpstr>Službenik za zaštitu ličnih podataka </vt:lpstr>
      <vt:lpstr>Zadaci službenika za zaštitu ličnih podataka </vt:lpstr>
      <vt:lpstr>Kontrola </vt:lpstr>
      <vt:lpstr>                    POZITIVNA ISKUSTVA </vt:lpstr>
      <vt:lpstr>Slučaj e-kioska u opštinama  </vt:lpstr>
      <vt:lpstr>Agencija za civilnu registraciju (u sastavu MUP-a) 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Sadržaj prezentacije</dc:title>
  <dc:creator>aleksandar.spasic</dc:creator>
  <cp:lastModifiedBy>Aleksandar Spasic</cp:lastModifiedBy>
  <cp:revision>64</cp:revision>
  <dcterms:created xsi:type="dcterms:W3CDTF">2012-10-18T09:00:17Z</dcterms:created>
  <dcterms:modified xsi:type="dcterms:W3CDTF">2016-05-06T09:31:07Z</dcterms:modified>
</cp:coreProperties>
</file>