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9" r:id="rId3"/>
    <p:sldId id="260" r:id="rId4"/>
    <p:sldId id="261" r:id="rId5"/>
    <p:sldId id="262" r:id="rId6"/>
    <p:sldId id="263" r:id="rId7"/>
    <p:sldId id="264" r:id="rId8"/>
    <p:sldId id="269" r:id="rId9"/>
    <p:sldId id="270" r:id="rId10"/>
    <p:sldId id="265" r:id="rId11"/>
    <p:sldId id="267" r:id="rId12"/>
    <p:sldId id="258" r:id="rId13"/>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A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2814" y="-9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total number</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2015</c:v>
                </c:pt>
                <c:pt idx="1">
                  <c:v>2016 (four months)</c:v>
                </c:pt>
              </c:strCache>
            </c:strRef>
          </c:cat>
          <c:val>
            <c:numRef>
              <c:f>Sheet1!$B$2:$B$3</c:f>
              <c:numCache>
                <c:formatCode>General</c:formatCode>
                <c:ptCount val="2"/>
                <c:pt idx="0">
                  <c:v>1215</c:v>
                </c:pt>
                <c:pt idx="1">
                  <c:v>893</c:v>
                </c:pt>
              </c:numCache>
            </c:numRef>
          </c:val>
        </c:ser>
        <c:ser>
          <c:idx val="1"/>
          <c:order val="1"/>
          <c:tx>
            <c:strRef>
              <c:f>Sheet1!$C$1</c:f>
              <c:strCache>
                <c:ptCount val="1"/>
                <c:pt idx="0">
                  <c:v>video surveillance</c:v>
                </c:pt>
              </c:strCache>
            </c:strRef>
          </c:tx>
          <c:invertIfNegative val="0"/>
          <c:dLbls>
            <c:dLbl>
              <c:idx val="0"/>
              <c:layout/>
              <c:tx>
                <c:rich>
                  <a:bodyPr/>
                  <a:lstStyle/>
                  <a:p>
                    <a:r>
                      <a:rPr lang="en-US" b="1" smtClean="0"/>
                      <a:t>8%</a:t>
                    </a:r>
                    <a:endParaRPr lang="en-US"/>
                  </a:p>
                </c:rich>
              </c:tx>
              <c:showLegendKey val="0"/>
              <c:showVal val="1"/>
              <c:showCatName val="0"/>
              <c:showSerName val="0"/>
              <c:showPercent val="0"/>
              <c:showBubbleSize val="0"/>
            </c:dLbl>
            <c:dLbl>
              <c:idx val="1"/>
              <c:layout/>
              <c:tx>
                <c:rich>
                  <a:bodyPr/>
                  <a:lstStyle/>
                  <a:p>
                    <a:r>
                      <a:rPr lang="en-US" b="1" smtClean="0"/>
                      <a:t>6%</a:t>
                    </a:r>
                    <a:endParaRPr lang="en-US"/>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2015</c:v>
                </c:pt>
                <c:pt idx="1">
                  <c:v>2016 (four months)</c:v>
                </c:pt>
              </c:strCache>
            </c:strRef>
          </c:cat>
          <c:val>
            <c:numRef>
              <c:f>Sheet1!$C$2:$C$3</c:f>
              <c:numCache>
                <c:formatCode>General</c:formatCode>
                <c:ptCount val="2"/>
                <c:pt idx="0">
                  <c:v>97</c:v>
                </c:pt>
                <c:pt idx="1">
                  <c:v>53</c:v>
                </c:pt>
              </c:numCache>
            </c:numRef>
          </c:val>
        </c:ser>
        <c:dLbls>
          <c:showLegendKey val="0"/>
          <c:showVal val="1"/>
          <c:showCatName val="0"/>
          <c:showSerName val="0"/>
          <c:showPercent val="0"/>
          <c:showBubbleSize val="0"/>
        </c:dLbls>
        <c:gapWidth val="75"/>
        <c:axId val="161137664"/>
        <c:axId val="158403968"/>
      </c:barChart>
      <c:catAx>
        <c:axId val="161137664"/>
        <c:scaling>
          <c:orientation val="minMax"/>
        </c:scaling>
        <c:delete val="0"/>
        <c:axPos val="b"/>
        <c:majorTickMark val="none"/>
        <c:minorTickMark val="none"/>
        <c:tickLblPos val="nextTo"/>
        <c:txPr>
          <a:bodyPr/>
          <a:lstStyle/>
          <a:p>
            <a:pPr>
              <a:defRPr b="1"/>
            </a:pPr>
            <a:endParaRPr lang="en-US"/>
          </a:p>
        </c:txPr>
        <c:crossAx val="158403968"/>
        <c:crosses val="autoZero"/>
        <c:auto val="1"/>
        <c:lblAlgn val="ctr"/>
        <c:lblOffset val="100"/>
        <c:noMultiLvlLbl val="0"/>
      </c:catAx>
      <c:valAx>
        <c:axId val="158403968"/>
        <c:scaling>
          <c:orientation val="minMax"/>
        </c:scaling>
        <c:delete val="1"/>
        <c:axPos val="l"/>
        <c:numFmt formatCode="General" sourceLinked="1"/>
        <c:majorTickMark val="none"/>
        <c:minorTickMark val="none"/>
        <c:tickLblPos val="nextTo"/>
        <c:crossAx val="16113766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05EF7860-32C5-4DF3-B85F-44AECC1D3F9D}" type="datetimeFigureOut">
              <a:rPr lang="en-US" smtClean="0"/>
              <a:pPr/>
              <a:t>5/6/2016</a:t>
            </a:fld>
            <a:endParaRPr lang="en-US"/>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640C8213-8788-449D-82F2-1BDE816B525D}" type="slidenum">
              <a:rPr lang="en-US" smtClean="0"/>
              <a:pPr/>
              <a:t>‹#›</a:t>
            </a:fld>
            <a:endParaRPr lang="en-US"/>
          </a:p>
        </p:txBody>
      </p:sp>
    </p:spTree>
    <p:extLst>
      <p:ext uri="{BB962C8B-B14F-4D97-AF65-F5344CB8AC3E}">
        <p14:creationId xmlns:p14="http://schemas.microsoft.com/office/powerpoint/2010/main" val="2187911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C8213-8788-449D-82F2-1BDE816B525D}" type="slidenum">
              <a:rPr lang="en-US" smtClean="0"/>
              <a:pPr/>
              <a:t>1</a:t>
            </a:fld>
            <a:endParaRPr lang="en-US"/>
          </a:p>
        </p:txBody>
      </p:sp>
    </p:spTree>
    <p:extLst>
      <p:ext uri="{BB962C8B-B14F-4D97-AF65-F5344CB8AC3E}">
        <p14:creationId xmlns:p14="http://schemas.microsoft.com/office/powerpoint/2010/main" val="2597474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0C8213-8788-449D-82F2-1BDE816B525D}" type="slidenum">
              <a:rPr lang="en-US" smtClean="0"/>
              <a:pPr/>
              <a:t>12</a:t>
            </a:fld>
            <a:endParaRPr lang="en-US"/>
          </a:p>
        </p:txBody>
      </p:sp>
    </p:spTree>
    <p:extLst>
      <p:ext uri="{BB962C8B-B14F-4D97-AF65-F5344CB8AC3E}">
        <p14:creationId xmlns:p14="http://schemas.microsoft.com/office/powerpoint/2010/main" val="4239399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0"/>
            <a:ext cx="80772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 y="2587925"/>
            <a:ext cx="7010400" cy="2133600"/>
          </a:xfrm>
        </p:spPr>
        <p:txBody>
          <a:bodyPr/>
          <a:lstStyle>
            <a:lvl1pPr>
              <a:defRPr>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5181600"/>
            <a:ext cx="6934200" cy="609600"/>
          </a:xfrm>
        </p:spPr>
        <p:txBody>
          <a:bodyPr/>
          <a:lstStyle>
            <a:lvl1pPr marL="0" indent="0" algn="ctr">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3048000" y="6332537"/>
            <a:ext cx="2133600" cy="365125"/>
          </a:xfrm>
        </p:spPr>
        <p:txBody>
          <a:bodyPr/>
          <a:lstStyle>
            <a:lvl1pPr>
              <a:defRPr>
                <a:solidFill>
                  <a:schemeClr val="bg1">
                    <a:lumMod val="85000"/>
                  </a:schemeClr>
                </a:solidFill>
              </a:defRPr>
            </a:lvl1pPr>
          </a:lstStyle>
          <a:p>
            <a:fld id="{61D91E29-4861-46DF-9EFA-EADF0A0060DB}" type="datetimeFigureOut">
              <a:rPr lang="en-US" smtClean="0"/>
              <a:pPr/>
              <a:t>5/6/2016</a:t>
            </a:fld>
            <a:endParaRPr lang="en-US" dirty="0"/>
          </a:p>
        </p:txBody>
      </p:sp>
      <p:sp>
        <p:nvSpPr>
          <p:cNvPr id="8" name="Rectangle 7"/>
          <p:cNvSpPr/>
          <p:nvPr userDrawn="1"/>
        </p:nvSpPr>
        <p:spPr>
          <a:xfrm>
            <a:off x="8382000" y="0"/>
            <a:ext cx="762000" cy="457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8382000" y="4724400"/>
            <a:ext cx="762000" cy="1295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10" name="Rectangle 9"/>
          <p:cNvSpPr/>
          <p:nvPr userDrawn="1"/>
        </p:nvSpPr>
        <p:spPr>
          <a:xfrm>
            <a:off x="8382000" y="6172200"/>
            <a:ext cx="762000" cy="685800"/>
          </a:xfrm>
          <a:prstGeom prst="rect">
            <a:avLst/>
          </a:prstGeom>
          <a:solidFill>
            <a:srgbClr val="BCEA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3600" y="-457200"/>
            <a:ext cx="3352800" cy="3352800"/>
          </a:xfrm>
          <a:prstGeom prst="rect">
            <a:avLst/>
          </a:prstGeom>
        </p:spPr>
      </p:pic>
    </p:spTree>
    <p:extLst>
      <p:ext uri="{BB962C8B-B14F-4D97-AF65-F5344CB8AC3E}">
        <p14:creationId xmlns:p14="http://schemas.microsoft.com/office/powerpoint/2010/main" val="52413692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91E29-4861-46DF-9EFA-EADF0A0060DB}"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CBD36-6E69-4888-B017-65928C0C1D7F}" type="slidenum">
              <a:rPr lang="en-US" smtClean="0"/>
              <a:pPr/>
              <a:t>‹#›</a:t>
            </a:fld>
            <a:endParaRPr lang="en-US"/>
          </a:p>
        </p:txBody>
      </p:sp>
    </p:spTree>
    <p:extLst>
      <p:ext uri="{BB962C8B-B14F-4D97-AF65-F5344CB8AC3E}">
        <p14:creationId xmlns:p14="http://schemas.microsoft.com/office/powerpoint/2010/main" val="2050208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91E29-4861-46DF-9EFA-EADF0A0060DB}"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CBD36-6E69-4888-B017-65928C0C1D7F}" type="slidenum">
              <a:rPr lang="en-US" smtClean="0"/>
              <a:pPr/>
              <a:t>‹#›</a:t>
            </a:fld>
            <a:endParaRPr lang="en-US"/>
          </a:p>
        </p:txBody>
      </p:sp>
    </p:spTree>
    <p:extLst>
      <p:ext uri="{BB962C8B-B14F-4D97-AF65-F5344CB8AC3E}">
        <p14:creationId xmlns:p14="http://schemas.microsoft.com/office/powerpoint/2010/main" val="1388759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216462" y="1752600"/>
            <a:ext cx="8775138"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61D91E29-4861-46DF-9EFA-EADF0A0060DB}"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CBD36-6E69-4888-B017-65928C0C1D7F}" type="slidenum">
              <a:rPr lang="en-US" smtClean="0"/>
              <a:pPr/>
              <a:t>‹#›</a:t>
            </a:fld>
            <a:endParaRPr lang="en-US"/>
          </a:p>
        </p:txBody>
      </p:sp>
      <p:sp>
        <p:nvSpPr>
          <p:cNvPr id="7" name="Rectangle 6"/>
          <p:cNvSpPr/>
          <p:nvPr userDrawn="1"/>
        </p:nvSpPr>
        <p:spPr>
          <a:xfrm>
            <a:off x="0" y="1371600"/>
            <a:ext cx="533400" cy="2667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685800" y="1371600"/>
            <a:ext cx="8458200" cy="2667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D:\My Documents\Logo\Logo1(E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4800" y="6172200"/>
            <a:ext cx="1136445" cy="603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78788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D91E29-4861-46DF-9EFA-EADF0A0060DB}"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CBD36-6E69-4888-B017-65928C0C1D7F}" type="slidenum">
              <a:rPr lang="en-US" smtClean="0"/>
              <a:pPr/>
              <a:t>‹#›</a:t>
            </a:fld>
            <a:endParaRPr lang="en-US"/>
          </a:p>
        </p:txBody>
      </p:sp>
    </p:spTree>
    <p:extLst>
      <p:ext uri="{BB962C8B-B14F-4D97-AF65-F5344CB8AC3E}">
        <p14:creationId xmlns:p14="http://schemas.microsoft.com/office/powerpoint/2010/main" val="1849111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D91E29-4861-46DF-9EFA-EADF0A0060DB}"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CBD36-6E69-4888-B017-65928C0C1D7F}" type="slidenum">
              <a:rPr lang="en-US" smtClean="0"/>
              <a:pPr/>
              <a:t>‹#›</a:t>
            </a:fld>
            <a:endParaRPr lang="en-US"/>
          </a:p>
        </p:txBody>
      </p:sp>
    </p:spTree>
    <p:extLst>
      <p:ext uri="{BB962C8B-B14F-4D97-AF65-F5344CB8AC3E}">
        <p14:creationId xmlns:p14="http://schemas.microsoft.com/office/powerpoint/2010/main" val="458928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D91E29-4861-46DF-9EFA-EADF0A0060DB}" type="datetimeFigureOut">
              <a:rPr lang="en-US" smtClean="0"/>
              <a:pPr/>
              <a:t>5/6/2016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4CBD36-6E69-4888-B017-65928C0C1D7F}" type="slidenum">
              <a:rPr lang="en-US" smtClean="0"/>
              <a:pPr/>
              <a:t>‹#›</a:t>
            </a:fld>
            <a:endParaRPr lang="en-US"/>
          </a:p>
        </p:txBody>
      </p:sp>
    </p:spTree>
    <p:extLst>
      <p:ext uri="{BB962C8B-B14F-4D97-AF65-F5344CB8AC3E}">
        <p14:creationId xmlns:p14="http://schemas.microsoft.com/office/powerpoint/2010/main" val="4264398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D91E29-4861-46DF-9EFA-EADF0A0060DB}" type="datetimeFigureOut">
              <a:rPr lang="en-US" smtClean="0"/>
              <a:pPr/>
              <a:t>5/6/2016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4CBD36-6E69-4888-B017-65928C0C1D7F}" type="slidenum">
              <a:rPr lang="en-US" smtClean="0"/>
              <a:pPr/>
              <a:t>‹#›</a:t>
            </a:fld>
            <a:endParaRPr lang="en-US"/>
          </a:p>
        </p:txBody>
      </p:sp>
    </p:spTree>
    <p:extLst>
      <p:ext uri="{BB962C8B-B14F-4D97-AF65-F5344CB8AC3E}">
        <p14:creationId xmlns:p14="http://schemas.microsoft.com/office/powerpoint/2010/main" val="1081486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D91E29-4861-46DF-9EFA-EADF0A0060DB}" type="datetimeFigureOut">
              <a:rPr lang="en-US" smtClean="0"/>
              <a:pPr/>
              <a:t>5/6/2016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4CBD36-6E69-4888-B017-65928C0C1D7F}" type="slidenum">
              <a:rPr lang="en-US" smtClean="0"/>
              <a:pPr/>
              <a:t>‹#›</a:t>
            </a:fld>
            <a:endParaRPr lang="en-US"/>
          </a:p>
        </p:txBody>
      </p:sp>
    </p:spTree>
    <p:extLst>
      <p:ext uri="{BB962C8B-B14F-4D97-AF65-F5344CB8AC3E}">
        <p14:creationId xmlns:p14="http://schemas.microsoft.com/office/powerpoint/2010/main" val="329351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D91E29-4861-46DF-9EFA-EADF0A0060DB}"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CBD36-6E69-4888-B017-65928C0C1D7F}" type="slidenum">
              <a:rPr lang="en-US" smtClean="0"/>
              <a:pPr/>
              <a:t>‹#›</a:t>
            </a:fld>
            <a:endParaRPr lang="en-US"/>
          </a:p>
        </p:txBody>
      </p:sp>
    </p:spTree>
    <p:extLst>
      <p:ext uri="{BB962C8B-B14F-4D97-AF65-F5344CB8AC3E}">
        <p14:creationId xmlns:p14="http://schemas.microsoft.com/office/powerpoint/2010/main" val="134774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D91E29-4861-46DF-9EFA-EADF0A0060DB}"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CBD36-6E69-4888-B017-65928C0C1D7F}" type="slidenum">
              <a:rPr lang="en-US" smtClean="0"/>
              <a:pPr/>
              <a:t>‹#›</a:t>
            </a:fld>
            <a:endParaRPr lang="en-US"/>
          </a:p>
        </p:txBody>
      </p:sp>
    </p:spTree>
    <p:extLst>
      <p:ext uri="{BB962C8B-B14F-4D97-AF65-F5344CB8AC3E}">
        <p14:creationId xmlns:p14="http://schemas.microsoft.com/office/powerpoint/2010/main" val="1138370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D91E29-4861-46DF-9EFA-EADF0A0060DB}" type="datetimeFigureOut">
              <a:rPr lang="en-US" smtClean="0"/>
              <a:pPr/>
              <a:t>5/6/2016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CBD36-6E69-4888-B017-65928C0C1D7F}" type="slidenum">
              <a:rPr lang="en-US" smtClean="0"/>
              <a:pPr/>
              <a:t>‹#›</a:t>
            </a:fld>
            <a:endParaRPr lang="en-US"/>
          </a:p>
        </p:txBody>
      </p:sp>
    </p:spTree>
    <p:extLst>
      <p:ext uri="{BB962C8B-B14F-4D97-AF65-F5344CB8AC3E}">
        <p14:creationId xmlns:p14="http://schemas.microsoft.com/office/powerpoint/2010/main" val="1585486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office@pdp.g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 y="2438400"/>
            <a:ext cx="7848600" cy="2057400"/>
          </a:xfrm>
        </p:spPr>
        <p:txBody>
          <a:bodyPr>
            <a:normAutofit/>
          </a:bodyPr>
          <a:lstStyle/>
          <a:p>
            <a:pPr>
              <a:spcAft>
                <a:spcPts val="1200"/>
              </a:spcAft>
            </a:pPr>
            <a:r>
              <a:rPr lang="en-US" sz="4000" dirty="0" smtClean="0"/>
              <a:t>Regulations Related to Video </a:t>
            </a:r>
            <a:r>
              <a:rPr lang="en-US" sz="4000" dirty="0"/>
              <a:t>S</a:t>
            </a:r>
            <a:r>
              <a:rPr lang="en-US" sz="4000" dirty="0" smtClean="0"/>
              <a:t>urveillance in Georgia</a:t>
            </a:r>
            <a:endParaRPr lang="en-US" sz="4000" i="1" dirty="0"/>
          </a:p>
        </p:txBody>
      </p:sp>
      <p:sp>
        <p:nvSpPr>
          <p:cNvPr id="3" name="Subtitle 2"/>
          <p:cNvSpPr>
            <a:spLocks noGrp="1"/>
          </p:cNvSpPr>
          <p:nvPr>
            <p:ph type="subTitle" idx="1"/>
          </p:nvPr>
        </p:nvSpPr>
        <p:spPr>
          <a:xfrm>
            <a:off x="419100" y="6191250"/>
            <a:ext cx="6934200" cy="609600"/>
          </a:xfrm>
        </p:spPr>
        <p:txBody>
          <a:bodyPr>
            <a:normAutofit fontScale="92500" lnSpcReduction="10000"/>
          </a:bodyPr>
          <a:lstStyle/>
          <a:p>
            <a:r>
              <a:rPr lang="en-US" sz="1800" dirty="0" smtClean="0">
                <a:solidFill>
                  <a:schemeClr val="bg1"/>
                </a:solidFill>
              </a:rPr>
              <a:t>11.05.2016</a:t>
            </a:r>
          </a:p>
          <a:p>
            <a:r>
              <a:rPr lang="en-US" sz="1800" dirty="0" smtClean="0">
                <a:solidFill>
                  <a:schemeClr val="bg1"/>
                </a:solidFill>
              </a:rPr>
              <a:t>Sarajevo, 18</a:t>
            </a:r>
            <a:r>
              <a:rPr lang="en-US" sz="1800" baseline="30000" dirty="0" smtClean="0">
                <a:solidFill>
                  <a:schemeClr val="bg1"/>
                </a:solidFill>
              </a:rPr>
              <a:t>th</a:t>
            </a:r>
            <a:r>
              <a:rPr lang="en-US" sz="1800" dirty="0" smtClean="0">
                <a:solidFill>
                  <a:schemeClr val="bg1"/>
                </a:solidFill>
              </a:rPr>
              <a:t> Meeting of CEEDPA</a:t>
            </a:r>
            <a:endParaRPr lang="en-US" sz="1800" dirty="0">
              <a:solidFill>
                <a:schemeClr val="bg1"/>
              </a:solidFill>
            </a:endParaRPr>
          </a:p>
        </p:txBody>
      </p:sp>
      <p:sp>
        <p:nvSpPr>
          <p:cNvPr id="4" name="Title 1"/>
          <p:cNvSpPr txBox="1">
            <a:spLocks/>
          </p:cNvSpPr>
          <p:nvPr/>
        </p:nvSpPr>
        <p:spPr>
          <a:xfrm>
            <a:off x="1066800" y="5162550"/>
            <a:ext cx="5791200" cy="8572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bg1"/>
                </a:solidFill>
                <a:latin typeface="+mj-lt"/>
                <a:ea typeface="+mj-ea"/>
                <a:cs typeface="+mj-cs"/>
              </a:defRPr>
            </a:lvl1pPr>
          </a:lstStyle>
          <a:p>
            <a:r>
              <a:rPr lang="en-US" sz="1800" dirty="0" smtClean="0"/>
              <a:t>The Office of the Personal Data Protection Inspector of Georgia</a:t>
            </a:r>
            <a:endParaRPr lang="en-US" sz="1800" dirty="0"/>
          </a:p>
        </p:txBody>
      </p:sp>
    </p:spTree>
    <p:extLst>
      <p:ext uri="{BB962C8B-B14F-4D97-AF65-F5344CB8AC3E}">
        <p14:creationId xmlns:p14="http://schemas.microsoft.com/office/powerpoint/2010/main" val="20284833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sz="3200" b="1" dirty="0"/>
              <a:t>Draft </a:t>
            </a:r>
            <a:r>
              <a:rPr lang="en-US" sz="3200" b="1" dirty="0" smtClean="0"/>
              <a:t>Legislative Amendments</a:t>
            </a:r>
            <a:br>
              <a:rPr lang="en-US" sz="3200" b="1" dirty="0" smtClean="0"/>
            </a:br>
            <a:r>
              <a:rPr lang="en-US" sz="3200" b="1" dirty="0" smtClean="0"/>
              <a:t>Video Surveillance </a:t>
            </a:r>
            <a:endParaRPr lang="en-US" sz="3200" b="1" dirty="0"/>
          </a:p>
        </p:txBody>
      </p:sp>
      <p:sp>
        <p:nvSpPr>
          <p:cNvPr id="3" name="Content Placeholder 2"/>
          <p:cNvSpPr>
            <a:spLocks noGrp="1"/>
          </p:cNvSpPr>
          <p:nvPr>
            <p:ph idx="1"/>
          </p:nvPr>
        </p:nvSpPr>
        <p:spPr/>
        <p:txBody>
          <a:bodyPr>
            <a:normAutofit/>
          </a:bodyPr>
          <a:lstStyle/>
          <a:p>
            <a:pPr marL="0" indent="0">
              <a:buNone/>
            </a:pPr>
            <a:r>
              <a:rPr lang="en-US" b="1" dirty="0"/>
              <a:t> </a:t>
            </a:r>
            <a:endParaRPr lang="en-US" dirty="0"/>
          </a:p>
          <a:p>
            <a:pPr>
              <a:buFont typeface="Wingdings" panose="05000000000000000000" pitchFamily="2" charset="2"/>
              <a:buChar char="Ø"/>
            </a:pPr>
            <a:endParaRPr lang="en-US" dirty="0" smtClean="0"/>
          </a:p>
          <a:p>
            <a:pPr marL="0" indent="0">
              <a:buNone/>
            </a:pPr>
            <a:endParaRPr lang="en-US" dirty="0" smtClean="0"/>
          </a:p>
          <a:p>
            <a:pPr marL="0" indent="0">
              <a:buNone/>
            </a:pPr>
            <a:endParaRPr lang="en-US" dirty="0"/>
          </a:p>
        </p:txBody>
      </p:sp>
      <p:pic>
        <p:nvPicPr>
          <p:cNvPr id="2050" name="Picture 2" descr="C:\Users\GUJA\Desktop\update.jpg"/>
          <p:cNvPicPr>
            <a:picLocks noChangeAspect="1" noChangeArrowheads="1"/>
          </p:cNvPicPr>
          <p:nvPr/>
        </p:nvPicPr>
        <p:blipFill>
          <a:blip r:embed="rId2"/>
          <a:srcRect/>
          <a:stretch>
            <a:fillRect/>
          </a:stretch>
        </p:blipFill>
        <p:spPr bwMode="auto">
          <a:xfrm>
            <a:off x="7010400" y="0"/>
            <a:ext cx="1913021" cy="1371600"/>
          </a:xfrm>
          <a:prstGeom prst="rect">
            <a:avLst/>
          </a:prstGeom>
          <a:ln>
            <a:noFill/>
          </a:ln>
          <a:effectLst>
            <a:softEdge rad="112500"/>
          </a:effectLst>
        </p:spPr>
      </p:pic>
      <p:sp>
        <p:nvSpPr>
          <p:cNvPr id="5" name="Rounded Rectangle 4"/>
          <p:cNvSpPr/>
          <p:nvPr/>
        </p:nvSpPr>
        <p:spPr>
          <a:xfrm>
            <a:off x="609600" y="1828800"/>
            <a:ext cx="7772400" cy="12192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t>Obligation to determine objectives and scope of video surveillance, length of video recording, terms of access to video records, terms of their storage and destruction, mechanisms of protection of data subject’s rights </a:t>
            </a:r>
          </a:p>
        </p:txBody>
      </p:sp>
      <p:sp>
        <p:nvSpPr>
          <p:cNvPr id="6" name="Rounded Rectangle 5"/>
          <p:cNvSpPr/>
          <p:nvPr/>
        </p:nvSpPr>
        <p:spPr>
          <a:xfrm>
            <a:off x="638033" y="3200400"/>
            <a:ext cx="7772400" cy="10668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smtClean="0"/>
          </a:p>
          <a:p>
            <a:pPr algn="just"/>
            <a:r>
              <a:rPr lang="en-US" sz="2000" dirty="0" smtClean="0"/>
              <a:t>Requirements </a:t>
            </a:r>
            <a:r>
              <a:rPr lang="en-US" sz="2000" dirty="0"/>
              <a:t>established by Law in relation to video surveillance will also apply to data processing by installed/placed automated photo </a:t>
            </a:r>
            <a:r>
              <a:rPr lang="en-US" sz="2000" dirty="0" smtClean="0"/>
              <a:t>equipment</a:t>
            </a:r>
            <a:endParaRPr lang="en-US" sz="2000" dirty="0"/>
          </a:p>
          <a:p>
            <a:endParaRPr lang="en-US" sz="2000" dirty="0"/>
          </a:p>
        </p:txBody>
      </p:sp>
      <p:sp>
        <p:nvSpPr>
          <p:cNvPr id="9" name="Rounded Rectangle 8"/>
          <p:cNvSpPr/>
          <p:nvPr/>
        </p:nvSpPr>
        <p:spPr>
          <a:xfrm>
            <a:off x="609600" y="4419600"/>
            <a:ext cx="7772400" cy="10668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smtClean="0"/>
          </a:p>
          <a:p>
            <a:pPr algn="just"/>
            <a:r>
              <a:rPr lang="en-US" sz="2000" dirty="0"/>
              <a:t>Area of video surveillance is limited to the space under the usage of </a:t>
            </a:r>
            <a:r>
              <a:rPr lang="en-US" sz="2000" dirty="0" smtClean="0"/>
              <a:t>organization</a:t>
            </a:r>
            <a:endParaRPr lang="en-US" sz="2000" dirty="0"/>
          </a:p>
          <a:p>
            <a:endParaRPr lang="en-US" sz="2000" dirty="0"/>
          </a:p>
        </p:txBody>
      </p:sp>
      <p:sp>
        <p:nvSpPr>
          <p:cNvPr id="10" name="Rounded Rectangle 9"/>
          <p:cNvSpPr/>
          <p:nvPr/>
        </p:nvSpPr>
        <p:spPr>
          <a:xfrm>
            <a:off x="609600" y="5638800"/>
            <a:ext cx="7772400" cy="10668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dirty="0" smtClean="0"/>
          </a:p>
          <a:p>
            <a:pPr algn="just"/>
            <a:r>
              <a:rPr lang="en-US" sz="2000" dirty="0"/>
              <a:t>Audio recording and audio monitoring in combination with video surveillance is allowed only in compliance with the requirements of rules prescribed for audio </a:t>
            </a:r>
            <a:r>
              <a:rPr lang="en-US" sz="2000" dirty="0" smtClean="0"/>
              <a:t>recording</a:t>
            </a:r>
            <a:endParaRPr lang="en-US" sz="2000" dirty="0"/>
          </a:p>
          <a:p>
            <a:endParaRPr lang="en-US" sz="2000" dirty="0"/>
          </a:p>
        </p:txBody>
      </p:sp>
    </p:spTree>
    <p:extLst>
      <p:ext uri="{BB962C8B-B14F-4D97-AF65-F5344CB8AC3E}">
        <p14:creationId xmlns:p14="http://schemas.microsoft.com/office/powerpoint/2010/main" val="2739867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en-US" sz="3200" b="1" dirty="0"/>
              <a:t>Draft legislative </a:t>
            </a:r>
            <a:r>
              <a:rPr lang="en-US" sz="3200" b="1" dirty="0" smtClean="0"/>
              <a:t>amendments</a:t>
            </a:r>
            <a:br>
              <a:rPr lang="en-US" sz="3200" b="1" dirty="0" smtClean="0"/>
            </a:br>
            <a:r>
              <a:rPr lang="en-US" sz="3200" b="1" dirty="0" smtClean="0"/>
              <a:t>Audio Monitoring </a:t>
            </a:r>
            <a:endParaRPr lang="en-US" sz="3200" b="1" dirty="0"/>
          </a:p>
        </p:txBody>
      </p:sp>
      <p:sp>
        <p:nvSpPr>
          <p:cNvPr id="3" name="Content Placeholder 2"/>
          <p:cNvSpPr>
            <a:spLocks noGrp="1"/>
          </p:cNvSpPr>
          <p:nvPr>
            <p:ph idx="1"/>
          </p:nvPr>
        </p:nvSpPr>
        <p:spPr/>
        <p:txBody>
          <a:bodyPr>
            <a:normAutofit/>
          </a:bodyPr>
          <a:lstStyle/>
          <a:p>
            <a:pPr marL="0" indent="0">
              <a:buNone/>
            </a:pPr>
            <a:r>
              <a:rPr lang="en-US" dirty="0" smtClean="0"/>
              <a:t>Specific regulation on audio recording and audio monitoring</a:t>
            </a:r>
          </a:p>
          <a:p>
            <a:pPr marL="0" indent="0">
              <a:buNone/>
            </a:pPr>
            <a:endParaRPr lang="en-US" dirty="0"/>
          </a:p>
          <a:p>
            <a:pPr marL="0" indent="0">
              <a:buNone/>
            </a:pPr>
            <a:endParaRPr lang="en-US" dirty="0"/>
          </a:p>
          <a:p>
            <a:pPr>
              <a:buFont typeface="Wingdings" panose="05000000000000000000" pitchFamily="2" charset="2"/>
              <a:buChar char="Ø"/>
            </a:pPr>
            <a:endParaRPr lang="en-US" dirty="0"/>
          </a:p>
          <a:p>
            <a:pPr>
              <a:buFont typeface="Wingdings" panose="05000000000000000000" pitchFamily="2" charset="2"/>
              <a:buChar char="Ø"/>
            </a:pPr>
            <a:endParaRPr lang="en-US" dirty="0" smtClean="0"/>
          </a:p>
          <a:p>
            <a:pPr marL="0" indent="0">
              <a:buNone/>
            </a:pPr>
            <a:endParaRPr lang="en-US" dirty="0" smtClean="0"/>
          </a:p>
          <a:p>
            <a:pPr marL="0" indent="0">
              <a:buNone/>
            </a:pPr>
            <a:endParaRPr lang="en-US" dirty="0"/>
          </a:p>
        </p:txBody>
      </p:sp>
      <p:pic>
        <p:nvPicPr>
          <p:cNvPr id="4" name="Picture 2" descr="C:\Users\GUJA\Desktop\update.jpg"/>
          <p:cNvPicPr>
            <a:picLocks noChangeAspect="1" noChangeArrowheads="1"/>
          </p:cNvPicPr>
          <p:nvPr/>
        </p:nvPicPr>
        <p:blipFill>
          <a:blip r:embed="rId2"/>
          <a:srcRect/>
          <a:stretch>
            <a:fillRect/>
          </a:stretch>
        </p:blipFill>
        <p:spPr bwMode="auto">
          <a:xfrm>
            <a:off x="7010400" y="0"/>
            <a:ext cx="1913021" cy="1371600"/>
          </a:xfrm>
          <a:prstGeom prst="rect">
            <a:avLst/>
          </a:prstGeom>
          <a:ln>
            <a:noFill/>
          </a:ln>
          <a:effectLst>
            <a:softEdge rad="112500"/>
          </a:effectLst>
        </p:spPr>
      </p:pic>
      <p:sp>
        <p:nvSpPr>
          <p:cNvPr id="7" name="Rounded Rectangle 6"/>
          <p:cNvSpPr/>
          <p:nvPr/>
        </p:nvSpPr>
        <p:spPr>
          <a:xfrm>
            <a:off x="1379591" y="4184176"/>
            <a:ext cx="6553200" cy="995149"/>
          </a:xfrm>
          <a:prstGeom prst="roundRect">
            <a:avLst/>
          </a:prstGeom>
          <a:solidFill>
            <a:srgbClr val="C00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endParaRPr lang="en-US" sz="2400" b="1" dirty="0" smtClean="0"/>
          </a:p>
          <a:p>
            <a:pPr marL="285750" indent="-285750"/>
            <a:r>
              <a:rPr lang="en-US" sz="2400" b="1" dirty="0" smtClean="0"/>
              <a:t>! these goals may not be reached by other means</a:t>
            </a:r>
          </a:p>
          <a:p>
            <a:pPr marL="285750" indent="-285750"/>
            <a:endParaRPr lang="en-US" sz="2400" dirty="0" smtClean="0"/>
          </a:p>
        </p:txBody>
      </p:sp>
      <p:grpSp>
        <p:nvGrpSpPr>
          <p:cNvPr id="11" name="Group 10"/>
          <p:cNvGrpSpPr/>
          <p:nvPr/>
        </p:nvGrpSpPr>
        <p:grpSpPr>
          <a:xfrm>
            <a:off x="177421" y="2848400"/>
            <a:ext cx="8930185" cy="1266399"/>
            <a:chOff x="177421" y="2848400"/>
            <a:chExt cx="8930185" cy="1266399"/>
          </a:xfrm>
        </p:grpSpPr>
        <p:sp>
          <p:nvSpPr>
            <p:cNvPr id="5" name="Rounded Rectangle 4"/>
            <p:cNvSpPr/>
            <p:nvPr/>
          </p:nvSpPr>
          <p:spPr>
            <a:xfrm>
              <a:off x="177421" y="2854655"/>
              <a:ext cx="2910385" cy="126014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
              </a:r>
              <a:r>
                <a:rPr lang="en-US" dirty="0" smtClean="0"/>
                <a:t>irectly </a:t>
              </a:r>
              <a:r>
                <a:rPr lang="en-US" dirty="0"/>
                <a:t>envisaged by normative act determining functions </a:t>
              </a:r>
              <a:r>
                <a:rPr lang="en-US" dirty="0" smtClean="0"/>
                <a:t>of </a:t>
              </a:r>
              <a:r>
                <a:rPr lang="en-US" dirty="0"/>
                <a:t>data </a:t>
              </a:r>
              <a:r>
                <a:rPr lang="en-US" dirty="0" smtClean="0"/>
                <a:t>controller</a:t>
              </a:r>
              <a:endParaRPr lang="en-US" b="1" dirty="0"/>
            </a:p>
          </p:txBody>
        </p:sp>
        <p:sp>
          <p:nvSpPr>
            <p:cNvPr id="6" name="Rounded Rectangle 5"/>
            <p:cNvSpPr/>
            <p:nvPr/>
          </p:nvSpPr>
          <p:spPr>
            <a:xfrm>
              <a:off x="3429000" y="2870578"/>
              <a:ext cx="2732904" cy="123284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Audio recording and/or audio monitoring is necessary for carrying out data controller’s activities </a:t>
              </a:r>
              <a:endParaRPr lang="en-US" b="1" dirty="0"/>
            </a:p>
          </p:txBody>
        </p:sp>
        <p:sp>
          <p:nvSpPr>
            <p:cNvPr id="9" name="Rounded Rectangle 8"/>
            <p:cNvSpPr/>
            <p:nvPr/>
          </p:nvSpPr>
          <p:spPr>
            <a:xfrm>
              <a:off x="6516806" y="2848400"/>
              <a:ext cx="2590800" cy="126639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Relevant warning sign shall be placed</a:t>
              </a:r>
            </a:p>
          </p:txBody>
        </p:sp>
      </p:grpSp>
      <p:sp>
        <p:nvSpPr>
          <p:cNvPr id="10" name="Rounded Rectangle 9"/>
          <p:cNvSpPr/>
          <p:nvPr/>
        </p:nvSpPr>
        <p:spPr>
          <a:xfrm>
            <a:off x="457200" y="5288507"/>
            <a:ext cx="8466222" cy="118849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Rights of the data subject to receive audio recording of the communication upon request</a:t>
            </a:r>
            <a:endParaRPr lang="en-US" sz="2400" b="1" dirty="0"/>
          </a:p>
        </p:txBody>
      </p:sp>
    </p:spTree>
    <p:extLst>
      <p:ext uri="{BB962C8B-B14F-4D97-AF65-F5344CB8AC3E}">
        <p14:creationId xmlns:p14="http://schemas.microsoft.com/office/powerpoint/2010/main" val="16310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755931" y="304800"/>
            <a:ext cx="7632138" cy="1219200"/>
          </a:xfrm>
        </p:spPr>
        <p:txBody>
          <a:bodyPr>
            <a:normAutofit/>
          </a:bodyPr>
          <a:lstStyle/>
          <a:p>
            <a:pPr marL="0" indent="0" algn="ctr">
              <a:buNone/>
            </a:pPr>
            <a:r>
              <a:rPr lang="en-US" sz="5400" b="1" dirty="0" smtClean="0">
                <a:solidFill>
                  <a:schemeClr val="accent1">
                    <a:lumMod val="50000"/>
                  </a:schemeClr>
                </a:solidFill>
                <a:latin typeface="+mj-lt"/>
              </a:rPr>
              <a:t>Thank You</a:t>
            </a:r>
            <a:endParaRPr lang="en-US" sz="5400" b="1" dirty="0">
              <a:solidFill>
                <a:schemeClr val="accent1">
                  <a:lumMod val="50000"/>
                </a:schemeClr>
              </a:solidFill>
              <a:latin typeface="+mj-lt"/>
            </a:endParaRPr>
          </a:p>
        </p:txBody>
      </p:sp>
      <p:sp>
        <p:nvSpPr>
          <p:cNvPr id="3" name="Rectangle 2"/>
          <p:cNvSpPr/>
          <p:nvPr/>
        </p:nvSpPr>
        <p:spPr>
          <a:xfrm>
            <a:off x="2362200" y="4267200"/>
            <a:ext cx="4572000" cy="1200329"/>
          </a:xfrm>
          <a:prstGeom prst="rect">
            <a:avLst/>
          </a:prstGeom>
        </p:spPr>
        <p:txBody>
          <a:bodyPr>
            <a:spAutoFit/>
          </a:bodyPr>
          <a:lstStyle/>
          <a:p>
            <a:pPr algn="ctr"/>
            <a:endParaRPr lang="en-US" b="1" dirty="0" smtClean="0">
              <a:solidFill>
                <a:schemeClr val="accent1">
                  <a:lumMod val="50000"/>
                </a:schemeClr>
              </a:solidFill>
              <a:hlinkClick r:id="rId3"/>
            </a:endParaRPr>
          </a:p>
          <a:p>
            <a:pPr algn="ctr"/>
            <a:endParaRPr lang="en-US" b="1" dirty="0" smtClean="0">
              <a:solidFill>
                <a:schemeClr val="accent1">
                  <a:lumMod val="50000"/>
                </a:schemeClr>
              </a:solidFill>
              <a:hlinkClick r:id="rId3"/>
            </a:endParaRPr>
          </a:p>
          <a:p>
            <a:pPr algn="ctr"/>
            <a:r>
              <a:rPr lang="en-US" b="1" dirty="0" smtClean="0">
                <a:solidFill>
                  <a:schemeClr val="accent1">
                    <a:lumMod val="50000"/>
                  </a:schemeClr>
                </a:solidFill>
                <a:hlinkClick r:id="rId3"/>
              </a:rPr>
              <a:t>office@pdp.ge</a:t>
            </a:r>
            <a:r>
              <a:rPr lang="en-US" b="1" dirty="0" smtClean="0">
                <a:solidFill>
                  <a:schemeClr val="tx1">
                    <a:lumMod val="75000"/>
                    <a:lumOff val="25000"/>
                  </a:schemeClr>
                </a:solidFill>
              </a:rPr>
              <a:t> </a:t>
            </a:r>
          </a:p>
          <a:p>
            <a:pPr algn="ctr"/>
            <a:r>
              <a:rPr lang="en-US" b="1" dirty="0" smtClean="0">
                <a:solidFill>
                  <a:schemeClr val="accent1">
                    <a:lumMod val="50000"/>
                  </a:schemeClr>
                </a:solidFill>
              </a:rPr>
              <a:t>www.personaldata.ge</a:t>
            </a:r>
            <a:endParaRPr lang="en-US" dirty="0">
              <a:solidFill>
                <a:schemeClr val="accent1">
                  <a:lumMod val="50000"/>
                </a:schemeClr>
              </a:solidFill>
            </a:endParaRPr>
          </a:p>
        </p:txBody>
      </p:sp>
      <p:pic>
        <p:nvPicPr>
          <p:cNvPr id="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41655" y="5712955"/>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C:\Users\geoitadm\Desktop\download.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13508" y="6082287"/>
            <a:ext cx="361095" cy="36109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312703" y="5712955"/>
            <a:ext cx="3393750" cy="369332"/>
          </a:xfrm>
          <a:prstGeom prst="rect">
            <a:avLst/>
          </a:prstGeom>
        </p:spPr>
        <p:txBody>
          <a:bodyPr wrap="none">
            <a:spAutoFit/>
          </a:bodyPr>
          <a:lstStyle/>
          <a:p>
            <a:r>
              <a:rPr lang="en-US" dirty="0" smtClean="0">
                <a:solidFill>
                  <a:schemeClr val="tx1">
                    <a:lumMod val="85000"/>
                    <a:lumOff val="15000"/>
                  </a:schemeClr>
                </a:solidFill>
              </a:rPr>
              <a:t>facebook.com/</a:t>
            </a:r>
            <a:r>
              <a:rPr lang="en-US" dirty="0" err="1" smtClean="0">
                <a:solidFill>
                  <a:schemeClr val="tx1">
                    <a:lumMod val="85000"/>
                    <a:lumOff val="15000"/>
                  </a:schemeClr>
                </a:solidFill>
              </a:rPr>
              <a:t>DPAGeorgiaOfficial</a:t>
            </a:r>
            <a:endParaRPr lang="en-US" dirty="0">
              <a:solidFill>
                <a:schemeClr val="tx1">
                  <a:lumMod val="85000"/>
                  <a:lumOff val="15000"/>
                </a:schemeClr>
              </a:solidFill>
            </a:endParaRPr>
          </a:p>
        </p:txBody>
      </p:sp>
      <p:sp>
        <p:nvSpPr>
          <p:cNvPr id="8" name="Rectangle 7"/>
          <p:cNvSpPr/>
          <p:nvPr/>
        </p:nvSpPr>
        <p:spPr>
          <a:xfrm>
            <a:off x="3322228" y="6082287"/>
            <a:ext cx="2651944" cy="369332"/>
          </a:xfrm>
          <a:prstGeom prst="rect">
            <a:avLst/>
          </a:prstGeom>
        </p:spPr>
        <p:txBody>
          <a:bodyPr wrap="none">
            <a:spAutoFit/>
          </a:bodyPr>
          <a:lstStyle/>
          <a:p>
            <a:r>
              <a:rPr lang="en-US" dirty="0">
                <a:solidFill>
                  <a:schemeClr val="tx1">
                    <a:lumMod val="85000"/>
                    <a:lumOff val="15000"/>
                  </a:schemeClr>
                </a:solidFill>
              </a:rPr>
              <a:t>twitter.com/</a:t>
            </a:r>
            <a:r>
              <a:rPr lang="en-US" dirty="0" err="1">
                <a:solidFill>
                  <a:schemeClr val="tx1">
                    <a:lumMod val="85000"/>
                    <a:lumOff val="15000"/>
                  </a:schemeClr>
                </a:solidFill>
              </a:rPr>
              <a:t>DPAofGeorgia</a:t>
            </a:r>
            <a:endParaRPr lang="en-US" sz="2400" dirty="0">
              <a:solidFill>
                <a:schemeClr val="tx1">
                  <a:lumMod val="85000"/>
                  <a:lumOff val="15000"/>
                </a:schemeClr>
              </a:solidFill>
            </a:endParaRPr>
          </a:p>
        </p:txBody>
      </p:sp>
      <p:pic>
        <p:nvPicPr>
          <p:cNvPr id="2051" name="Picture 3" descr="C:\Users\ntsagareishvili.pdp6-PC\Desktop\smile-youre-on-cctv-sign.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10000" y="1828800"/>
            <a:ext cx="1950628" cy="292399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0350463"/>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Legislative Framework </a:t>
            </a:r>
            <a:endParaRPr lang="en-US" sz="3200" b="1" dirty="0"/>
          </a:p>
        </p:txBody>
      </p:sp>
      <p:sp>
        <p:nvSpPr>
          <p:cNvPr id="4" name="Rounded Rectangle 3"/>
          <p:cNvSpPr/>
          <p:nvPr/>
        </p:nvSpPr>
        <p:spPr>
          <a:xfrm>
            <a:off x="609600" y="1828800"/>
            <a:ext cx="7924800" cy="9144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Law of Georgia on Personal Data Protection</a:t>
            </a:r>
            <a:endParaRPr lang="en-US" sz="2400" b="1" dirty="0"/>
          </a:p>
        </p:txBody>
      </p:sp>
      <p:sp>
        <p:nvSpPr>
          <p:cNvPr id="5" name="Rounded Rectangle 4"/>
          <p:cNvSpPr/>
          <p:nvPr/>
        </p:nvSpPr>
        <p:spPr>
          <a:xfrm>
            <a:off x="609600" y="2971800"/>
            <a:ext cx="7924800" cy="990600"/>
          </a:xfrm>
          <a:prstGeom prst="round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b="1" dirty="0" smtClean="0"/>
              <a:t>General regulations related to all types of data processing</a:t>
            </a:r>
            <a:endParaRPr lang="en-US" sz="2400" b="1" dirty="0"/>
          </a:p>
        </p:txBody>
      </p:sp>
      <p:grpSp>
        <p:nvGrpSpPr>
          <p:cNvPr id="3" name="Group 2"/>
          <p:cNvGrpSpPr/>
          <p:nvPr/>
        </p:nvGrpSpPr>
        <p:grpSpPr>
          <a:xfrm>
            <a:off x="533400" y="4114800"/>
            <a:ext cx="8077200" cy="2438400"/>
            <a:chOff x="533400" y="4114800"/>
            <a:chExt cx="8077200" cy="2438400"/>
          </a:xfrm>
        </p:grpSpPr>
        <p:sp>
          <p:nvSpPr>
            <p:cNvPr id="6" name="Rounded Rectangle 5"/>
            <p:cNvSpPr/>
            <p:nvPr/>
          </p:nvSpPr>
          <p:spPr>
            <a:xfrm>
              <a:off x="609600" y="4114800"/>
              <a:ext cx="7924800" cy="9906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Specific regulations related to video surveillance</a:t>
              </a:r>
              <a:endParaRPr lang="en-US" sz="2400" b="1" dirty="0"/>
            </a:p>
          </p:txBody>
        </p:sp>
        <p:sp>
          <p:nvSpPr>
            <p:cNvPr id="7" name="Rounded Rectangle 6"/>
            <p:cNvSpPr/>
            <p:nvPr/>
          </p:nvSpPr>
          <p:spPr>
            <a:xfrm>
              <a:off x="3505200" y="5334000"/>
              <a:ext cx="2438400" cy="1219199"/>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Video surveillance of premises of public agencies and private organizations</a:t>
              </a:r>
              <a:endParaRPr lang="en-US" b="1" dirty="0"/>
            </a:p>
          </p:txBody>
        </p:sp>
        <p:sp>
          <p:nvSpPr>
            <p:cNvPr id="8" name="Rounded Rectangle 7"/>
            <p:cNvSpPr/>
            <p:nvPr/>
          </p:nvSpPr>
          <p:spPr>
            <a:xfrm>
              <a:off x="533400" y="5334000"/>
              <a:ext cx="2524125" cy="12192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Video surveillance of streets and public space</a:t>
              </a:r>
              <a:endParaRPr lang="en-US" b="1" dirty="0"/>
            </a:p>
          </p:txBody>
        </p:sp>
        <p:sp>
          <p:nvSpPr>
            <p:cNvPr id="9" name="Rounded Rectangle 8"/>
            <p:cNvSpPr/>
            <p:nvPr/>
          </p:nvSpPr>
          <p:spPr>
            <a:xfrm>
              <a:off x="6324600" y="5334000"/>
              <a:ext cx="2286000" cy="12192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Video surveillance of the residential buildings</a:t>
              </a:r>
            </a:p>
          </p:txBody>
        </p:sp>
      </p:grpSp>
      <p:pic>
        <p:nvPicPr>
          <p:cNvPr id="1026" name="Picture 2" descr="C:\Users\GUJA\Desktop\legislation.jpg"/>
          <p:cNvPicPr>
            <a:picLocks noChangeAspect="1" noChangeArrowheads="1"/>
          </p:cNvPicPr>
          <p:nvPr/>
        </p:nvPicPr>
        <p:blipFill>
          <a:blip r:embed="rId2"/>
          <a:srcRect/>
          <a:stretch>
            <a:fillRect/>
          </a:stretch>
        </p:blipFill>
        <p:spPr bwMode="auto">
          <a:xfrm>
            <a:off x="6480048" y="381000"/>
            <a:ext cx="2663952" cy="723900"/>
          </a:xfrm>
          <a:prstGeom prst="rect">
            <a:avLst/>
          </a:prstGeom>
          <a:ln>
            <a:noFill/>
          </a:ln>
          <a:effectLst>
            <a:softEdge rad="112500"/>
          </a:effectLst>
        </p:spPr>
      </p:pic>
    </p:spTree>
    <p:extLst>
      <p:ext uri="{BB962C8B-B14F-4D97-AF65-F5344CB8AC3E}">
        <p14:creationId xmlns:p14="http://schemas.microsoft.com/office/powerpoint/2010/main" val="211751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Video Surveillance in Streets </a:t>
            </a:r>
            <a:br>
              <a:rPr lang="en-US" sz="3200" b="1" dirty="0" smtClean="0"/>
            </a:br>
            <a:r>
              <a:rPr lang="en-US" sz="3200" b="1" dirty="0" smtClean="0"/>
              <a:t>and Public </a:t>
            </a:r>
            <a:r>
              <a:rPr lang="en-US" sz="3200" b="1" dirty="0"/>
              <a:t>S</a:t>
            </a:r>
            <a:r>
              <a:rPr lang="en-US" sz="3200" b="1" dirty="0" smtClean="0"/>
              <a:t>pace</a:t>
            </a:r>
            <a:endParaRPr lang="en-US" sz="3200" b="1" dirty="0"/>
          </a:p>
        </p:txBody>
      </p:sp>
      <p:sp>
        <p:nvSpPr>
          <p:cNvPr id="3" name="Content Placeholder 2"/>
          <p:cNvSpPr>
            <a:spLocks noGrp="1"/>
          </p:cNvSpPr>
          <p:nvPr>
            <p:ph idx="1"/>
          </p:nvPr>
        </p:nvSpPr>
        <p:spPr>
          <a:xfrm>
            <a:off x="216462" y="1752600"/>
            <a:ext cx="8775138" cy="4876800"/>
          </a:xfrm>
        </p:spPr>
        <p:txBody>
          <a:bodyPr>
            <a:normAutofit/>
          </a:bodyPr>
          <a:lstStyle/>
          <a:p>
            <a:pPr marL="0" indent="0">
              <a:buNone/>
            </a:pPr>
            <a:r>
              <a:rPr lang="en-US" b="1" dirty="0" smtClean="0"/>
              <a:t>Purpose limitation:</a:t>
            </a:r>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a:buNone/>
            </a:pPr>
            <a:endParaRPr lang="en-US" dirty="0" smtClean="0"/>
          </a:p>
          <a:p>
            <a:pPr marL="0" indent="0">
              <a:buNone/>
            </a:pPr>
            <a:endParaRPr lang="en-US" dirty="0"/>
          </a:p>
        </p:txBody>
      </p:sp>
      <p:pic>
        <p:nvPicPr>
          <p:cNvPr id="3075" name="Picture 3" descr="C:\Users\GUJA\Desktop\stre.jpg"/>
          <p:cNvPicPr>
            <a:picLocks noChangeAspect="1" noChangeArrowheads="1"/>
          </p:cNvPicPr>
          <p:nvPr/>
        </p:nvPicPr>
        <p:blipFill>
          <a:blip r:embed="rId2"/>
          <a:srcRect/>
          <a:stretch>
            <a:fillRect/>
          </a:stretch>
        </p:blipFill>
        <p:spPr bwMode="auto">
          <a:xfrm>
            <a:off x="7160078" y="152400"/>
            <a:ext cx="1983922" cy="1114712"/>
          </a:xfrm>
          <a:prstGeom prst="rect">
            <a:avLst/>
          </a:prstGeom>
          <a:ln>
            <a:noFill/>
          </a:ln>
          <a:effectLst>
            <a:softEdge rad="112500"/>
          </a:effectLst>
        </p:spPr>
      </p:pic>
      <p:pic>
        <p:nvPicPr>
          <p:cNvPr id="3076" name="Picture 4" descr="C:\Users\GUJA\Desktop\crime.jpg"/>
          <p:cNvPicPr>
            <a:picLocks noChangeAspect="1" noChangeArrowheads="1"/>
          </p:cNvPicPr>
          <p:nvPr/>
        </p:nvPicPr>
        <p:blipFill>
          <a:blip r:embed="rId3"/>
          <a:srcRect/>
          <a:stretch>
            <a:fillRect/>
          </a:stretch>
        </p:blipFill>
        <p:spPr bwMode="auto">
          <a:xfrm>
            <a:off x="457200" y="2362200"/>
            <a:ext cx="1981200" cy="1981200"/>
          </a:xfrm>
          <a:prstGeom prst="rect">
            <a:avLst/>
          </a:prstGeom>
          <a:noFill/>
        </p:spPr>
      </p:pic>
      <p:pic>
        <p:nvPicPr>
          <p:cNvPr id="3077" name="Picture 5" descr="C:\Users\GUJA\Desktop\security.jpg"/>
          <p:cNvPicPr>
            <a:picLocks noChangeAspect="1" noChangeArrowheads="1"/>
          </p:cNvPicPr>
          <p:nvPr/>
        </p:nvPicPr>
        <p:blipFill>
          <a:blip r:embed="rId4"/>
          <a:srcRect/>
          <a:stretch>
            <a:fillRect/>
          </a:stretch>
        </p:blipFill>
        <p:spPr bwMode="auto">
          <a:xfrm>
            <a:off x="3276600" y="2514600"/>
            <a:ext cx="3143250" cy="1666875"/>
          </a:xfrm>
          <a:prstGeom prst="rect">
            <a:avLst/>
          </a:prstGeom>
          <a:noFill/>
        </p:spPr>
      </p:pic>
      <p:pic>
        <p:nvPicPr>
          <p:cNvPr id="3078" name="Picture 6" descr="C:\Users\GUJA\Desktop\protection of property.jpg"/>
          <p:cNvPicPr>
            <a:picLocks noChangeAspect="1" noChangeArrowheads="1"/>
          </p:cNvPicPr>
          <p:nvPr/>
        </p:nvPicPr>
        <p:blipFill>
          <a:blip r:embed="rId5"/>
          <a:srcRect/>
          <a:stretch>
            <a:fillRect/>
          </a:stretch>
        </p:blipFill>
        <p:spPr bwMode="auto">
          <a:xfrm>
            <a:off x="7000875" y="1905000"/>
            <a:ext cx="2143125" cy="2133600"/>
          </a:xfrm>
          <a:prstGeom prst="rect">
            <a:avLst/>
          </a:prstGeom>
          <a:noFill/>
        </p:spPr>
      </p:pic>
      <p:pic>
        <p:nvPicPr>
          <p:cNvPr id="3079" name="Picture 7" descr="C:\Users\GUJA\Desktop\public order.jpg"/>
          <p:cNvPicPr>
            <a:picLocks noChangeAspect="1" noChangeArrowheads="1"/>
          </p:cNvPicPr>
          <p:nvPr/>
        </p:nvPicPr>
        <p:blipFill>
          <a:blip r:embed="rId6"/>
          <a:srcRect/>
          <a:stretch>
            <a:fillRect/>
          </a:stretch>
        </p:blipFill>
        <p:spPr bwMode="auto">
          <a:xfrm>
            <a:off x="1600200" y="4495800"/>
            <a:ext cx="2523636" cy="1600200"/>
          </a:xfrm>
          <a:prstGeom prst="rect">
            <a:avLst/>
          </a:prstGeom>
          <a:noFill/>
        </p:spPr>
      </p:pic>
      <p:pic>
        <p:nvPicPr>
          <p:cNvPr id="3080" name="Picture 8" descr="C:\Users\GUJA\Desktop\minors.jpg"/>
          <p:cNvPicPr>
            <a:picLocks noChangeAspect="1" noChangeArrowheads="1"/>
          </p:cNvPicPr>
          <p:nvPr/>
        </p:nvPicPr>
        <p:blipFill>
          <a:blip r:embed="rId7"/>
          <a:srcRect/>
          <a:stretch>
            <a:fillRect/>
          </a:stretch>
        </p:blipFill>
        <p:spPr bwMode="auto">
          <a:xfrm>
            <a:off x="4953000" y="4419600"/>
            <a:ext cx="2619375" cy="1743075"/>
          </a:xfrm>
          <a:prstGeom prst="rect">
            <a:avLst/>
          </a:prstGeom>
          <a:noFill/>
        </p:spPr>
      </p:pic>
      <p:sp>
        <p:nvSpPr>
          <p:cNvPr id="12" name="Rounded Rectangle 11"/>
          <p:cNvSpPr/>
          <p:nvPr/>
        </p:nvSpPr>
        <p:spPr>
          <a:xfrm>
            <a:off x="381000" y="2971800"/>
            <a:ext cx="6858000" cy="12192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a:t>
            </a:r>
            <a:r>
              <a:rPr lang="en-US" b="1" dirty="0" smtClean="0"/>
              <a:t> Allocation of appropriate warnings signs are mandatory</a:t>
            </a:r>
          </a:p>
        </p:txBody>
      </p:sp>
      <p:sp>
        <p:nvSpPr>
          <p:cNvPr id="13" name="Rounded Rectangle 12"/>
          <p:cNvSpPr/>
          <p:nvPr/>
        </p:nvSpPr>
        <p:spPr>
          <a:xfrm>
            <a:off x="381000" y="4419600"/>
            <a:ext cx="6858000" cy="12192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a:t>
            </a:r>
            <a:r>
              <a:rPr lang="en-US" sz="2000" b="1" dirty="0" smtClean="0"/>
              <a:t> Security of video recordings should be ensured</a:t>
            </a:r>
            <a:endParaRPr lang="en-US" b="1" dirty="0" smtClean="0"/>
          </a:p>
        </p:txBody>
      </p:sp>
    </p:spTree>
    <p:extLst>
      <p:ext uri="{BB962C8B-B14F-4D97-AF65-F5344CB8AC3E}">
        <p14:creationId xmlns:p14="http://schemas.microsoft.com/office/powerpoint/2010/main" val="1023980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p:cTn id="27" dur="1000" fill="hold"/>
                                        <p:tgtEl>
                                          <p:spTgt spid="12"/>
                                        </p:tgtEl>
                                        <p:attrNameLst>
                                          <p:attrName>ppt_w</p:attrName>
                                        </p:attrNameLst>
                                      </p:cBhvr>
                                      <p:tavLst>
                                        <p:tav tm="0">
                                          <p:val>
                                            <p:fltVal val="0"/>
                                          </p:val>
                                        </p:tav>
                                        <p:tav tm="100000">
                                          <p:val>
                                            <p:strVal val="#ppt_w"/>
                                          </p:val>
                                        </p:tav>
                                      </p:tavLst>
                                    </p:anim>
                                    <p:anim calcmode="lin" valueType="num">
                                      <p:cBhvr>
                                        <p:cTn id="28" dur="1000" fill="hold"/>
                                        <p:tgtEl>
                                          <p:spTgt spid="12"/>
                                        </p:tgtEl>
                                        <p:attrNameLst>
                                          <p:attrName>ppt_h</p:attrName>
                                        </p:attrNameLst>
                                      </p:cBhvr>
                                      <p:tavLst>
                                        <p:tav tm="0">
                                          <p:val>
                                            <p:fltVal val="0"/>
                                          </p:val>
                                        </p:tav>
                                        <p:tav tm="100000">
                                          <p:val>
                                            <p:strVal val="#ppt_h"/>
                                          </p:val>
                                        </p:tav>
                                      </p:tavLst>
                                    </p:anim>
                                    <p:anim calcmode="lin" valueType="num">
                                      <p:cBhvr>
                                        <p:cTn id="29" dur="1000" fill="hold"/>
                                        <p:tgtEl>
                                          <p:spTgt spid="12"/>
                                        </p:tgtEl>
                                        <p:attrNameLst>
                                          <p:attrName>style.rotation</p:attrName>
                                        </p:attrNameLst>
                                      </p:cBhvr>
                                      <p:tavLst>
                                        <p:tav tm="0">
                                          <p:val>
                                            <p:fltVal val="90"/>
                                          </p:val>
                                        </p:tav>
                                        <p:tav tm="100000">
                                          <p:val>
                                            <p:fltVal val="0"/>
                                          </p:val>
                                        </p:tav>
                                      </p:tavLst>
                                    </p:anim>
                                    <p:animEffect transition="in" filter="fade">
                                      <p:cBhvr>
                                        <p:cTn id="30" dur="10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animEffect transition="in" filter="fade">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143000"/>
          </a:xfrm>
        </p:spPr>
        <p:txBody>
          <a:bodyPr>
            <a:normAutofit/>
          </a:bodyPr>
          <a:lstStyle/>
          <a:p>
            <a:r>
              <a:rPr lang="en-US" sz="3200" b="1" dirty="0" smtClean="0"/>
              <a:t>Video Surveillance in Premises of Public </a:t>
            </a:r>
            <a:r>
              <a:rPr lang="en-US" sz="3200" b="1" dirty="0"/>
              <a:t>A</a:t>
            </a:r>
            <a:r>
              <a:rPr lang="en-US" sz="3200" b="1" dirty="0" smtClean="0"/>
              <a:t>gencies and Private </a:t>
            </a:r>
            <a:r>
              <a:rPr lang="en-US" sz="3200" b="1" dirty="0"/>
              <a:t>O</a:t>
            </a:r>
            <a:r>
              <a:rPr lang="en-US" sz="3200" b="1" dirty="0" smtClean="0"/>
              <a:t>rganizations</a:t>
            </a:r>
            <a:endParaRPr lang="en-US" sz="32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a:buFont typeface="Wingdings" panose="05000000000000000000" pitchFamily="2" charset="2"/>
              <a:buChar char="Ø"/>
            </a:pPr>
            <a:endParaRPr lang="en-US" dirty="0"/>
          </a:p>
        </p:txBody>
      </p:sp>
      <p:sp>
        <p:nvSpPr>
          <p:cNvPr id="5" name="Rounded Rectangle 4"/>
          <p:cNvSpPr/>
          <p:nvPr/>
        </p:nvSpPr>
        <p:spPr>
          <a:xfrm>
            <a:off x="304800" y="1828800"/>
            <a:ext cx="8610600" cy="2209800"/>
          </a:xfrm>
          <a:prstGeom prst="round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2400" dirty="0" smtClean="0"/>
              <a:t>Purpose limitation:</a:t>
            </a:r>
          </a:p>
          <a:p>
            <a:pPr>
              <a:buFont typeface="Wingdings" panose="05000000000000000000" pitchFamily="2" charset="2"/>
              <a:buChar char="Ø"/>
            </a:pPr>
            <a:r>
              <a:rPr lang="en-US" sz="2400" dirty="0" smtClean="0"/>
              <a:t>Person’s security</a:t>
            </a:r>
          </a:p>
          <a:p>
            <a:pPr>
              <a:buFont typeface="Wingdings" panose="05000000000000000000" pitchFamily="2" charset="2"/>
              <a:buChar char="Ø"/>
            </a:pPr>
            <a:r>
              <a:rPr lang="en-US" sz="2400" dirty="0" smtClean="0"/>
              <a:t>Protection of property</a:t>
            </a:r>
          </a:p>
          <a:p>
            <a:pPr>
              <a:buFont typeface="Wingdings" panose="05000000000000000000" pitchFamily="2" charset="2"/>
              <a:buChar char="Ø"/>
            </a:pPr>
            <a:r>
              <a:rPr lang="en-US" sz="2400" dirty="0" smtClean="0"/>
              <a:t>Prevention of minors from harmful influence</a:t>
            </a:r>
          </a:p>
          <a:p>
            <a:pPr>
              <a:buFont typeface="Wingdings" panose="05000000000000000000" pitchFamily="2" charset="2"/>
              <a:buChar char="Ø"/>
            </a:pPr>
            <a:r>
              <a:rPr lang="en-US" sz="2400" dirty="0" smtClean="0"/>
              <a:t>Protection of confidential information</a:t>
            </a:r>
          </a:p>
        </p:txBody>
      </p:sp>
      <p:sp>
        <p:nvSpPr>
          <p:cNvPr id="6" name="Rounded Rectangle 5"/>
          <p:cNvSpPr/>
          <p:nvPr/>
        </p:nvSpPr>
        <p:spPr>
          <a:xfrm>
            <a:off x="304800" y="4191000"/>
            <a:ext cx="8610600" cy="2209800"/>
          </a:xfrm>
          <a:prstGeom prst="roundRect">
            <a:avLst/>
          </a:pr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2400" dirty="0" smtClean="0"/>
              <a:t>! Video surveillance is only permitted to monitor outside perimeter and entrance of the building</a:t>
            </a:r>
          </a:p>
          <a:p>
            <a:endParaRPr lang="en-US" sz="2400" dirty="0" smtClean="0"/>
          </a:p>
          <a:p>
            <a:r>
              <a:rPr lang="en-US" sz="2400" dirty="0" smtClean="0"/>
              <a:t>! Video surveillance shall be inadmissible in cloak rooms and hygiene facilities</a:t>
            </a:r>
          </a:p>
        </p:txBody>
      </p:sp>
      <p:grpSp>
        <p:nvGrpSpPr>
          <p:cNvPr id="4" name="Group 3"/>
          <p:cNvGrpSpPr/>
          <p:nvPr/>
        </p:nvGrpSpPr>
        <p:grpSpPr>
          <a:xfrm>
            <a:off x="304800" y="2743200"/>
            <a:ext cx="8610600" cy="2895600"/>
            <a:chOff x="304800" y="2438400"/>
            <a:chExt cx="8610600" cy="2895600"/>
          </a:xfrm>
        </p:grpSpPr>
        <p:sp>
          <p:nvSpPr>
            <p:cNvPr id="7" name="Rounded Rectangle 6"/>
            <p:cNvSpPr/>
            <p:nvPr/>
          </p:nvSpPr>
          <p:spPr>
            <a:xfrm>
              <a:off x="304800" y="2438400"/>
              <a:ext cx="8610600" cy="2895600"/>
            </a:xfrm>
            <a:prstGeom prst="roundRect">
              <a:avLst/>
            </a:prstGeom>
            <a:solidFill>
              <a:srgbClr val="C00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2400" b="1" dirty="0"/>
                <a:t>V</a:t>
              </a:r>
              <a:r>
                <a:rPr lang="en-US" sz="2400" b="1" dirty="0" smtClean="0"/>
                <a:t>ideo </a:t>
              </a:r>
              <a:r>
                <a:rPr lang="en-US" sz="2400" b="1" dirty="0" smtClean="0"/>
                <a:t>surveillance at a workplace:</a:t>
              </a:r>
              <a:endParaRPr lang="en-US" sz="2400" dirty="0" smtClean="0"/>
            </a:p>
            <a:p>
              <a:pPr marL="285750" indent="-285750">
                <a:buFont typeface="Wingdings" panose="05000000000000000000" pitchFamily="2" charset="2"/>
                <a:buChar char="Ø"/>
              </a:pPr>
              <a:r>
                <a:rPr lang="en-US" sz="2400" dirty="0" smtClean="0"/>
                <a:t> if it is necessary for human security</a:t>
              </a:r>
            </a:p>
            <a:p>
              <a:pPr marL="285750" indent="-285750">
                <a:buFont typeface="Wingdings" panose="05000000000000000000" pitchFamily="2" charset="2"/>
                <a:buChar char="Ø"/>
              </a:pPr>
              <a:r>
                <a:rPr lang="en-US" sz="2400" dirty="0" smtClean="0"/>
                <a:t>property protection</a:t>
              </a:r>
            </a:p>
            <a:p>
              <a:pPr marL="285750" indent="-285750">
                <a:buFont typeface="Wingdings" panose="05000000000000000000" pitchFamily="2" charset="2"/>
                <a:buChar char="Ø"/>
              </a:pPr>
              <a:r>
                <a:rPr lang="en-US" sz="2400" dirty="0" smtClean="0"/>
                <a:t>Protection of confidential information</a:t>
              </a:r>
            </a:p>
            <a:p>
              <a:pPr marL="285750" indent="-285750">
                <a:buFont typeface="Wingdings" panose="05000000000000000000" pitchFamily="2" charset="2"/>
                <a:buChar char="Ø"/>
              </a:pPr>
              <a:endParaRPr lang="en-US" sz="2400" dirty="0" smtClean="0"/>
            </a:p>
            <a:p>
              <a:pPr marL="285750" indent="-285750"/>
              <a:r>
                <a:rPr lang="en-US" sz="2400" b="1" dirty="0" smtClean="0"/>
                <a:t>! these goals may not be reached by other means</a:t>
              </a:r>
            </a:p>
            <a:p>
              <a:pPr marL="285750" indent="-285750"/>
              <a:endParaRPr lang="en-US" sz="2400" dirty="0" smtClean="0"/>
            </a:p>
          </p:txBody>
        </p:sp>
        <p:pic>
          <p:nvPicPr>
            <p:cNvPr id="4098" name="Picture 2" descr="C:\Users\GUJA\Desktop\work.jpg"/>
            <p:cNvPicPr>
              <a:picLocks noChangeAspect="1" noChangeArrowheads="1"/>
            </p:cNvPicPr>
            <p:nvPr/>
          </p:nvPicPr>
          <p:blipFill>
            <a:blip r:embed="rId2" cstate="print"/>
            <a:srcRect/>
            <a:stretch>
              <a:fillRect/>
            </a:stretch>
          </p:blipFill>
          <p:spPr bwMode="auto">
            <a:xfrm>
              <a:off x="6172200" y="2819400"/>
              <a:ext cx="2288235" cy="1524000"/>
            </a:xfrm>
            <a:prstGeom prst="rect">
              <a:avLst/>
            </a:prstGeom>
            <a:noFill/>
            <a:ln>
              <a:noFill/>
            </a:ln>
          </p:spPr>
        </p:pic>
      </p:grpSp>
      <p:pic>
        <p:nvPicPr>
          <p:cNvPr id="4099" name="Picture 3" descr="C:\Users\GUJA\Desktop\pulic agencies.jpg"/>
          <p:cNvPicPr>
            <a:picLocks noChangeAspect="1" noChangeArrowheads="1"/>
          </p:cNvPicPr>
          <p:nvPr/>
        </p:nvPicPr>
        <p:blipFill>
          <a:blip r:embed="rId3"/>
          <a:srcRect/>
          <a:stretch>
            <a:fillRect/>
          </a:stretch>
        </p:blipFill>
        <p:spPr bwMode="auto">
          <a:xfrm>
            <a:off x="7848600" y="0"/>
            <a:ext cx="1295400" cy="1036320"/>
          </a:xfrm>
          <a:prstGeom prst="rect">
            <a:avLst/>
          </a:prstGeom>
          <a:ln>
            <a:noFill/>
          </a:ln>
          <a:effectLst>
            <a:softEdge rad="112500"/>
          </a:effectLst>
        </p:spPr>
      </p:pic>
    </p:spTree>
    <p:extLst>
      <p:ext uri="{BB962C8B-B14F-4D97-AF65-F5344CB8AC3E}">
        <p14:creationId xmlns:p14="http://schemas.microsoft.com/office/powerpoint/2010/main" val="373872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ppt_w</p:attrName>
                                        </p:attrNameLst>
                                      </p:cBhvr>
                                      <p:tavLst>
                                        <p:tav tm="0">
                                          <p:val>
                                            <p:fltVal val="0"/>
                                          </p:val>
                                        </p:tav>
                                        <p:tav tm="100000">
                                          <p:val>
                                            <p:strVal val="#ppt_w"/>
                                          </p:val>
                                        </p:tav>
                                      </p:tavLst>
                                    </p:anim>
                                    <p:anim calcmode="lin" valueType="num">
                                      <p:cBhvr>
                                        <p:cTn id="22" dur="1000" fill="hold"/>
                                        <p:tgtEl>
                                          <p:spTgt spid="4"/>
                                        </p:tgtEl>
                                        <p:attrNameLst>
                                          <p:attrName>ppt_h</p:attrName>
                                        </p:attrNameLst>
                                      </p:cBhvr>
                                      <p:tavLst>
                                        <p:tav tm="0">
                                          <p:val>
                                            <p:fltVal val="0"/>
                                          </p:val>
                                        </p:tav>
                                        <p:tav tm="100000">
                                          <p:val>
                                            <p:strVal val="#ppt_h"/>
                                          </p:val>
                                        </p:tav>
                                      </p:tavLst>
                                    </p:anim>
                                    <p:anim calcmode="lin" valueType="num">
                                      <p:cBhvr>
                                        <p:cTn id="23" dur="1000" fill="hold"/>
                                        <p:tgtEl>
                                          <p:spTgt spid="4"/>
                                        </p:tgtEl>
                                        <p:attrNameLst>
                                          <p:attrName>style.rotation</p:attrName>
                                        </p:attrNameLst>
                                      </p:cBhvr>
                                      <p:tavLst>
                                        <p:tav tm="0">
                                          <p:val>
                                            <p:fltVal val="90"/>
                                          </p:val>
                                        </p:tav>
                                        <p:tav tm="100000">
                                          <p:val>
                                            <p:fltVal val="0"/>
                                          </p:val>
                                        </p:tav>
                                      </p:tavLst>
                                    </p:anim>
                                    <p:animEffect transition="in" filter="fade">
                                      <p:cBhvr>
                                        <p:cTn id="2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Video Surveillance </a:t>
            </a:r>
            <a:br>
              <a:rPr lang="en-US" sz="3200" b="1" dirty="0" smtClean="0"/>
            </a:br>
            <a:r>
              <a:rPr lang="en-US" sz="3200" b="1" dirty="0" smtClean="0"/>
              <a:t>of Residential </a:t>
            </a:r>
            <a:r>
              <a:rPr lang="en-US" sz="3200" b="1" dirty="0"/>
              <a:t>B</a:t>
            </a:r>
            <a:r>
              <a:rPr lang="en-US" sz="3200" b="1" dirty="0" smtClean="0"/>
              <a:t>uildings</a:t>
            </a:r>
            <a:endParaRPr lang="en-US" sz="32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smtClean="0"/>
          </a:p>
          <a:p>
            <a:pPr marL="0" indent="0">
              <a:buNone/>
            </a:pPr>
            <a:endParaRPr lang="en-US" dirty="0" smtClean="0"/>
          </a:p>
          <a:p>
            <a:pPr marL="0" indent="0">
              <a:buNone/>
            </a:pPr>
            <a:r>
              <a:rPr lang="en-US" dirty="0" smtClean="0"/>
              <a:t> </a:t>
            </a:r>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a:p>
        </p:txBody>
      </p:sp>
      <p:pic>
        <p:nvPicPr>
          <p:cNvPr id="5" name="Picture 4" descr="house.jpg"/>
          <p:cNvPicPr>
            <a:picLocks noChangeAspect="1"/>
          </p:cNvPicPr>
          <p:nvPr/>
        </p:nvPicPr>
        <p:blipFill>
          <a:blip r:embed="rId2"/>
          <a:stretch>
            <a:fillRect/>
          </a:stretch>
        </p:blipFill>
        <p:spPr>
          <a:xfrm>
            <a:off x="7162800" y="0"/>
            <a:ext cx="1752600" cy="1377043"/>
          </a:xfrm>
          <a:prstGeom prst="rect">
            <a:avLst/>
          </a:prstGeom>
          <a:ln>
            <a:noFill/>
          </a:ln>
          <a:effectLst>
            <a:softEdge rad="112500"/>
          </a:effectLst>
        </p:spPr>
      </p:pic>
      <p:sp>
        <p:nvSpPr>
          <p:cNvPr id="6" name="Rounded Rectangle 5"/>
          <p:cNvSpPr/>
          <p:nvPr/>
        </p:nvSpPr>
        <p:spPr>
          <a:xfrm>
            <a:off x="533400" y="1828800"/>
            <a:ext cx="8305800" cy="10668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u="sng" dirty="0" smtClean="0"/>
              <a:t>Purpose limitation:</a:t>
            </a:r>
          </a:p>
          <a:p>
            <a:r>
              <a:rPr lang="en-US" sz="2400" dirty="0" smtClean="0"/>
              <a:t>                   - Personal security     - Protection of property</a:t>
            </a:r>
          </a:p>
          <a:p>
            <a:pPr algn="ctr"/>
            <a:endParaRPr lang="en-US" sz="2400" b="1" dirty="0"/>
          </a:p>
        </p:txBody>
      </p:sp>
      <p:grpSp>
        <p:nvGrpSpPr>
          <p:cNvPr id="4" name="Group 3"/>
          <p:cNvGrpSpPr/>
          <p:nvPr/>
        </p:nvGrpSpPr>
        <p:grpSpPr>
          <a:xfrm>
            <a:off x="1676400" y="3048000"/>
            <a:ext cx="5724525" cy="1219200"/>
            <a:chOff x="1676400" y="3048000"/>
            <a:chExt cx="5724525" cy="1219200"/>
          </a:xfrm>
        </p:grpSpPr>
        <p:sp>
          <p:nvSpPr>
            <p:cNvPr id="7" name="Rounded Rectangle 6"/>
            <p:cNvSpPr/>
            <p:nvPr/>
          </p:nvSpPr>
          <p:spPr>
            <a:xfrm>
              <a:off x="1676400" y="3048000"/>
              <a:ext cx="2524125" cy="12192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Entrance of the building</a:t>
              </a:r>
              <a:endParaRPr lang="en-US" b="1" dirty="0"/>
            </a:p>
          </p:txBody>
        </p:sp>
        <p:sp>
          <p:nvSpPr>
            <p:cNvPr id="8" name="Rounded Rectangle 7"/>
            <p:cNvSpPr/>
            <p:nvPr/>
          </p:nvSpPr>
          <p:spPr>
            <a:xfrm>
              <a:off x="4876800" y="3048000"/>
              <a:ext cx="2524125" cy="12192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Common spaces</a:t>
              </a:r>
              <a:endParaRPr lang="en-US" b="1" dirty="0"/>
            </a:p>
          </p:txBody>
        </p:sp>
      </p:grpSp>
      <p:pic>
        <p:nvPicPr>
          <p:cNvPr id="5123" name="Picture 3" descr="C:\Users\GUJA\Desktop\no cctv.jpg"/>
          <p:cNvPicPr>
            <a:picLocks noChangeAspect="1" noChangeArrowheads="1"/>
          </p:cNvPicPr>
          <p:nvPr/>
        </p:nvPicPr>
        <p:blipFill>
          <a:blip r:embed="rId3"/>
          <a:srcRect/>
          <a:stretch>
            <a:fillRect/>
          </a:stretch>
        </p:blipFill>
        <p:spPr bwMode="auto">
          <a:xfrm>
            <a:off x="2667000" y="3048000"/>
            <a:ext cx="3271837" cy="1893849"/>
          </a:xfrm>
          <a:prstGeom prst="rect">
            <a:avLst/>
          </a:prstGeom>
          <a:noFill/>
        </p:spPr>
      </p:pic>
      <p:sp>
        <p:nvSpPr>
          <p:cNvPr id="11" name="Rounded Rectangle 10"/>
          <p:cNvSpPr/>
          <p:nvPr/>
        </p:nvSpPr>
        <p:spPr>
          <a:xfrm>
            <a:off x="533400" y="4572000"/>
            <a:ext cx="8305800" cy="17526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p>
          <a:p>
            <a:pPr algn="just"/>
            <a:r>
              <a:rPr lang="en-US" sz="2400" dirty="0" smtClean="0"/>
              <a:t>Video surveillance may only conducted on the basis of written consent of more than a half of the owners of the apartments. </a:t>
            </a:r>
          </a:p>
          <a:p>
            <a:pPr algn="just"/>
            <a:r>
              <a:rPr lang="en-US" sz="2400" dirty="0" smtClean="0"/>
              <a:t>Residents of the building must be notified of the video surveillance system installation</a:t>
            </a:r>
          </a:p>
          <a:p>
            <a:pPr algn="ctr"/>
            <a:endParaRPr lang="en-US" sz="2400" b="1" dirty="0"/>
          </a:p>
        </p:txBody>
      </p:sp>
    </p:spTree>
    <p:extLst>
      <p:ext uri="{BB962C8B-B14F-4D97-AF65-F5344CB8AC3E}">
        <p14:creationId xmlns:p14="http://schemas.microsoft.com/office/powerpoint/2010/main" val="1528148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123"/>
                                        </p:tgtEl>
                                        <p:attrNameLst>
                                          <p:attrName>style.visibility</p:attrName>
                                        </p:attrNameLst>
                                      </p:cBhvr>
                                      <p:to>
                                        <p:strVal val="visible"/>
                                      </p:to>
                                    </p:set>
                                    <p:animEffect transition="in" filter="fade">
                                      <p:cBhvr>
                                        <p:cTn id="18" dur="500"/>
                                        <p:tgtEl>
                                          <p:spTgt spid="512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C</a:t>
            </a:r>
            <a:r>
              <a:rPr lang="en-US" sz="3200" b="1" dirty="0" smtClean="0"/>
              <a:t>onducted Inspections </a:t>
            </a:r>
            <a:br>
              <a:rPr lang="en-US" sz="3200" b="1" dirty="0" smtClean="0"/>
            </a:br>
            <a:r>
              <a:rPr lang="en-US" sz="3200" b="1" dirty="0" smtClean="0"/>
              <a:t>Related to Video </a:t>
            </a:r>
            <a:r>
              <a:rPr lang="en-US" sz="3200" b="1" dirty="0"/>
              <a:t>S</a:t>
            </a:r>
            <a:r>
              <a:rPr lang="en-US" sz="3200" b="1" dirty="0" smtClean="0"/>
              <a:t>urveillance</a:t>
            </a:r>
            <a:endParaRPr lang="en-US" sz="3200" b="1" dirty="0"/>
          </a:p>
        </p:txBody>
      </p:sp>
      <p:sp>
        <p:nvSpPr>
          <p:cNvPr id="4" name="Rounded Rectangle 3"/>
          <p:cNvSpPr/>
          <p:nvPr/>
        </p:nvSpPr>
        <p:spPr>
          <a:xfrm>
            <a:off x="838200" y="1905000"/>
            <a:ext cx="7772400" cy="12192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2015:</a:t>
            </a:r>
          </a:p>
          <a:p>
            <a:pPr algn="ctr"/>
            <a:r>
              <a:rPr lang="en-US" sz="2000" b="1" dirty="0" smtClean="0"/>
              <a:t>Legitimacy of video surveillance  </a:t>
            </a:r>
          </a:p>
          <a:p>
            <a:pPr algn="ctr"/>
            <a:r>
              <a:rPr lang="en-US" sz="2000" b="1" dirty="0" smtClean="0"/>
              <a:t>11 data controllers</a:t>
            </a:r>
            <a:endParaRPr lang="en-US" sz="2000" b="1" dirty="0"/>
          </a:p>
        </p:txBody>
      </p:sp>
      <p:grpSp>
        <p:nvGrpSpPr>
          <p:cNvPr id="3" name="Group 2"/>
          <p:cNvGrpSpPr/>
          <p:nvPr/>
        </p:nvGrpSpPr>
        <p:grpSpPr>
          <a:xfrm>
            <a:off x="2133600" y="3276600"/>
            <a:ext cx="5562600" cy="990600"/>
            <a:chOff x="2133600" y="3276600"/>
            <a:chExt cx="5562600" cy="990600"/>
          </a:xfrm>
        </p:grpSpPr>
        <p:sp>
          <p:nvSpPr>
            <p:cNvPr id="6" name="Rounded Rectangle 5"/>
            <p:cNvSpPr/>
            <p:nvPr/>
          </p:nvSpPr>
          <p:spPr>
            <a:xfrm>
              <a:off x="2133600" y="3276600"/>
              <a:ext cx="2514600" cy="9906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Citizen’s Complaints</a:t>
              </a:r>
              <a:endParaRPr lang="en-US" b="1" dirty="0"/>
            </a:p>
          </p:txBody>
        </p:sp>
        <p:sp>
          <p:nvSpPr>
            <p:cNvPr id="7" name="Rounded Rectangle 6"/>
            <p:cNvSpPr/>
            <p:nvPr/>
          </p:nvSpPr>
          <p:spPr>
            <a:xfrm>
              <a:off x="5181600" y="3276600"/>
              <a:ext cx="2514600" cy="9906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On the initiative of the Inspector</a:t>
              </a:r>
              <a:endParaRPr lang="en-US" b="1" dirty="0"/>
            </a:p>
          </p:txBody>
        </p:sp>
      </p:grpSp>
      <p:sp>
        <p:nvSpPr>
          <p:cNvPr id="8" name="TextBox 7"/>
          <p:cNvSpPr txBox="1"/>
          <p:nvPr/>
        </p:nvSpPr>
        <p:spPr>
          <a:xfrm>
            <a:off x="914400" y="5214014"/>
            <a:ext cx="7239000" cy="1200329"/>
          </a:xfrm>
          <a:prstGeom prst="rect">
            <a:avLst/>
          </a:prstGeom>
          <a:noFill/>
        </p:spPr>
        <p:txBody>
          <a:bodyPr wrap="square" rtlCol="0">
            <a:spAutoFit/>
          </a:bodyPr>
          <a:lstStyle/>
          <a:p>
            <a:endParaRPr lang="en-US" dirty="0"/>
          </a:p>
          <a:p>
            <a:endParaRPr lang="en-US" dirty="0" smtClean="0"/>
          </a:p>
          <a:p>
            <a:endParaRPr lang="en-US" dirty="0"/>
          </a:p>
          <a:p>
            <a:endParaRPr lang="en-US" dirty="0"/>
          </a:p>
        </p:txBody>
      </p:sp>
      <p:pic>
        <p:nvPicPr>
          <p:cNvPr id="6146" name="Picture 2" descr="C:\Users\GUJA\Desktop\inspection.jpg"/>
          <p:cNvPicPr>
            <a:picLocks noChangeAspect="1" noChangeArrowheads="1"/>
          </p:cNvPicPr>
          <p:nvPr/>
        </p:nvPicPr>
        <p:blipFill>
          <a:blip r:embed="rId2"/>
          <a:srcRect/>
          <a:stretch>
            <a:fillRect/>
          </a:stretch>
        </p:blipFill>
        <p:spPr bwMode="auto">
          <a:xfrm>
            <a:off x="7543800" y="152400"/>
            <a:ext cx="1200150" cy="1200150"/>
          </a:xfrm>
          <a:prstGeom prst="rect">
            <a:avLst/>
          </a:prstGeom>
          <a:ln>
            <a:noFill/>
          </a:ln>
          <a:effectLst>
            <a:softEdge rad="112500"/>
          </a:effectLst>
        </p:spPr>
      </p:pic>
      <p:sp>
        <p:nvSpPr>
          <p:cNvPr id="9" name="Rounded Rectangle 8"/>
          <p:cNvSpPr/>
          <p:nvPr/>
        </p:nvSpPr>
        <p:spPr>
          <a:xfrm>
            <a:off x="3384076" y="2476500"/>
            <a:ext cx="2819400" cy="1600200"/>
          </a:xfrm>
          <a:prstGeom prst="round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6</a:t>
            </a:r>
            <a:r>
              <a:rPr lang="en-US" b="1" dirty="0" smtClean="0"/>
              <a:t> data controllers also carried out audio monitoring</a:t>
            </a:r>
            <a:endParaRPr lang="en-US" b="1" dirty="0"/>
          </a:p>
        </p:txBody>
      </p:sp>
      <p:sp>
        <p:nvSpPr>
          <p:cNvPr id="10" name="Rounded Rectangle 9"/>
          <p:cNvSpPr/>
          <p:nvPr/>
        </p:nvSpPr>
        <p:spPr>
          <a:xfrm>
            <a:off x="914400" y="5157148"/>
            <a:ext cx="7772400" cy="12192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Video-audio monitoring was most frequent at service domains (retail points, pharmacies, banks)</a:t>
            </a:r>
            <a:endParaRPr lang="en-US" sz="2000" b="1" dirty="0"/>
          </a:p>
        </p:txBody>
      </p:sp>
      <p:sp>
        <p:nvSpPr>
          <p:cNvPr id="5" name="Rounded Rectangle 4"/>
          <p:cNvSpPr/>
          <p:nvPr/>
        </p:nvSpPr>
        <p:spPr>
          <a:xfrm>
            <a:off x="3041176" y="4566208"/>
            <a:ext cx="3505200" cy="1143000"/>
          </a:xfrm>
          <a:prstGeom prst="round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!4 data controllers were fined</a:t>
            </a:r>
            <a:endParaRPr lang="en-US" b="1" dirty="0"/>
          </a:p>
        </p:txBody>
      </p:sp>
    </p:spTree>
    <p:extLst>
      <p:ext uri="{BB962C8B-B14F-4D97-AF65-F5344CB8AC3E}">
        <p14:creationId xmlns:p14="http://schemas.microsoft.com/office/powerpoint/2010/main" val="3558456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53" presetClass="entr" presetSubtype="16"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 calcmode="lin" valueType="num">
                                      <p:cBhvr>
                                        <p:cTn id="16" dur="500" fill="hold"/>
                                        <p:tgtEl>
                                          <p:spTgt spid="10"/>
                                        </p:tgtEl>
                                        <p:attrNameLst>
                                          <p:attrName>ppt_w</p:attrName>
                                        </p:attrNameLst>
                                      </p:cBhvr>
                                      <p:tavLst>
                                        <p:tav tm="0">
                                          <p:val>
                                            <p:fltVal val="0"/>
                                          </p:val>
                                        </p:tav>
                                        <p:tav tm="100000">
                                          <p:val>
                                            <p:strVal val="#ppt_w"/>
                                          </p:val>
                                        </p:tav>
                                      </p:tavLst>
                                    </p:anim>
                                    <p:anim calcmode="lin" valueType="num">
                                      <p:cBhvr>
                                        <p:cTn id="17" dur="500" fill="hold"/>
                                        <p:tgtEl>
                                          <p:spTgt spid="10"/>
                                        </p:tgtEl>
                                        <p:attrNameLst>
                                          <p:attrName>ppt_h</p:attrName>
                                        </p:attrNameLst>
                                      </p:cBhvr>
                                      <p:tavLst>
                                        <p:tav tm="0">
                                          <p:val>
                                            <p:fltVal val="0"/>
                                          </p:val>
                                        </p:tav>
                                        <p:tav tm="100000">
                                          <p:val>
                                            <p:strVal val="#ppt_h"/>
                                          </p:val>
                                        </p:tav>
                                      </p:tavLst>
                                    </p:anim>
                                    <p:animEffect transition="in" filter="fade">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1000" fill="hold"/>
                                        <p:tgtEl>
                                          <p:spTgt spid="9"/>
                                        </p:tgtEl>
                                        <p:attrNameLst>
                                          <p:attrName>ppt_w</p:attrName>
                                        </p:attrNameLst>
                                      </p:cBhvr>
                                      <p:tavLst>
                                        <p:tav tm="0">
                                          <p:val>
                                            <p:fltVal val="0"/>
                                          </p:val>
                                        </p:tav>
                                        <p:tav tm="100000">
                                          <p:val>
                                            <p:strVal val="#ppt_w"/>
                                          </p:val>
                                        </p:tav>
                                      </p:tavLst>
                                    </p:anim>
                                    <p:anim calcmode="lin" valueType="num">
                                      <p:cBhvr>
                                        <p:cTn id="24" dur="1000" fill="hold"/>
                                        <p:tgtEl>
                                          <p:spTgt spid="9"/>
                                        </p:tgtEl>
                                        <p:attrNameLst>
                                          <p:attrName>ppt_h</p:attrName>
                                        </p:attrNameLst>
                                      </p:cBhvr>
                                      <p:tavLst>
                                        <p:tav tm="0">
                                          <p:val>
                                            <p:fltVal val="0"/>
                                          </p:val>
                                        </p:tav>
                                        <p:tav tm="100000">
                                          <p:val>
                                            <p:strVal val="#ppt_h"/>
                                          </p:val>
                                        </p:tav>
                                      </p:tavLst>
                                    </p:anim>
                                    <p:anim calcmode="lin" valueType="num">
                                      <p:cBhvr>
                                        <p:cTn id="25" dur="1000" fill="hold"/>
                                        <p:tgtEl>
                                          <p:spTgt spid="9"/>
                                        </p:tgtEl>
                                        <p:attrNameLst>
                                          <p:attrName>style.rotation</p:attrName>
                                        </p:attrNameLst>
                                      </p:cBhvr>
                                      <p:tavLst>
                                        <p:tav tm="0">
                                          <p:val>
                                            <p:fltVal val="90"/>
                                          </p:val>
                                        </p:tav>
                                        <p:tav tm="100000">
                                          <p:val>
                                            <p:fltVal val="0"/>
                                          </p:val>
                                        </p:tav>
                                      </p:tavLst>
                                    </p:anim>
                                    <p:animEffect transition="in" filter="fade">
                                      <p:cBhvr>
                                        <p:cTn id="26" dur="10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down)">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Data Breaches</a:t>
            </a:r>
            <a:endParaRPr lang="en-US" sz="3200" b="1" dirty="0"/>
          </a:p>
        </p:txBody>
      </p:sp>
      <p:sp>
        <p:nvSpPr>
          <p:cNvPr id="3" name="Content Placeholder 2"/>
          <p:cNvSpPr>
            <a:spLocks noGrp="1"/>
          </p:cNvSpPr>
          <p:nvPr>
            <p:ph idx="1"/>
          </p:nvPr>
        </p:nvSpPr>
        <p:spPr/>
        <p:txBody>
          <a:bodyPr>
            <a:normAutofit/>
          </a:bodyPr>
          <a:lstStyle/>
          <a:p>
            <a:pPr marL="0" indent="0" algn="ctr">
              <a:buNone/>
            </a:pPr>
            <a:r>
              <a:rPr lang="en-US" b="1" dirty="0"/>
              <a:t>Revealed Breaches:</a:t>
            </a:r>
          </a:p>
          <a:p>
            <a:pPr marL="0" indent="0">
              <a:buNone/>
            </a:pPr>
            <a:endParaRPr lang="en-US" dirty="0"/>
          </a:p>
        </p:txBody>
      </p:sp>
      <p:pic>
        <p:nvPicPr>
          <p:cNvPr id="1026" name="Picture 2" descr="C:\Users\ntsagareishvili.pdp6-PC\Desktop\data breac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8676" y="0"/>
            <a:ext cx="1825324" cy="137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381000" y="2409967"/>
            <a:ext cx="3657600" cy="19050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Conducting video surveillance for purposes other then prescribed by law – such as </a:t>
            </a:r>
            <a:r>
              <a:rPr lang="en-US" sz="2000" b="1" dirty="0" smtClean="0"/>
              <a:t>service quality </a:t>
            </a:r>
            <a:r>
              <a:rPr lang="en-US" sz="2000" b="1" dirty="0"/>
              <a:t>control, compliance with Code of </a:t>
            </a:r>
            <a:r>
              <a:rPr lang="en-US" sz="2000" b="1" dirty="0" smtClean="0"/>
              <a:t>Ethics</a:t>
            </a:r>
            <a:endParaRPr lang="en-US" sz="2000" b="1" dirty="0"/>
          </a:p>
          <a:p>
            <a:pPr algn="ctr"/>
            <a:endParaRPr lang="en-US" sz="2000" b="1" dirty="0"/>
          </a:p>
        </p:txBody>
      </p:sp>
      <p:sp>
        <p:nvSpPr>
          <p:cNvPr id="6" name="Rounded Rectangle 5"/>
          <p:cNvSpPr/>
          <p:nvPr/>
        </p:nvSpPr>
        <p:spPr>
          <a:xfrm>
            <a:off x="4869439" y="2448067"/>
            <a:ext cx="3352800" cy="18288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Lack of warning </a:t>
            </a:r>
            <a:r>
              <a:rPr lang="en-US" sz="2000" b="1" dirty="0" smtClean="0"/>
              <a:t>signs</a:t>
            </a:r>
            <a:endParaRPr lang="en-US" sz="2000" b="1" dirty="0"/>
          </a:p>
          <a:p>
            <a:pPr algn="ctr"/>
            <a:endParaRPr lang="en-US" sz="2000" b="1" dirty="0"/>
          </a:p>
        </p:txBody>
      </p:sp>
      <p:sp>
        <p:nvSpPr>
          <p:cNvPr id="7" name="Rounded Rectangle 6"/>
          <p:cNvSpPr/>
          <p:nvPr/>
        </p:nvSpPr>
        <p:spPr>
          <a:xfrm>
            <a:off x="4878538" y="4798325"/>
            <a:ext cx="3352800" cy="12192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Wide territorial </a:t>
            </a:r>
            <a:r>
              <a:rPr lang="en-US" sz="2000" b="1" dirty="0"/>
              <a:t>c</a:t>
            </a:r>
            <a:r>
              <a:rPr lang="en-US" sz="2000" b="1" dirty="0" smtClean="0"/>
              <a:t>overage of video monitoring</a:t>
            </a:r>
            <a:endParaRPr lang="en-US" sz="2000" b="1" dirty="0"/>
          </a:p>
        </p:txBody>
      </p:sp>
      <p:sp>
        <p:nvSpPr>
          <p:cNvPr id="8" name="Rounded Rectangle 7"/>
          <p:cNvSpPr/>
          <p:nvPr/>
        </p:nvSpPr>
        <p:spPr>
          <a:xfrm>
            <a:off x="533400" y="4798325"/>
            <a:ext cx="3352800" cy="12192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Conducting unnecessary audio recording for 24/7</a:t>
            </a:r>
            <a:endParaRPr lang="en-US" sz="2000" b="1" dirty="0"/>
          </a:p>
        </p:txBody>
      </p:sp>
    </p:spTree>
    <p:extLst>
      <p:ext uri="{BB962C8B-B14F-4D97-AF65-F5344CB8AC3E}">
        <p14:creationId xmlns:p14="http://schemas.microsoft.com/office/powerpoint/2010/main" val="3362940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randombar(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Data Breaches</a:t>
            </a:r>
            <a:endParaRPr lang="en-US" sz="3200" b="1" dirty="0"/>
          </a:p>
        </p:txBody>
      </p:sp>
      <p:sp>
        <p:nvSpPr>
          <p:cNvPr id="3" name="Content Placeholder 2"/>
          <p:cNvSpPr>
            <a:spLocks noGrp="1"/>
          </p:cNvSpPr>
          <p:nvPr>
            <p:ph idx="1"/>
          </p:nvPr>
        </p:nvSpPr>
        <p:spPr/>
        <p:txBody>
          <a:bodyPr>
            <a:normAutofit/>
          </a:bodyPr>
          <a:lstStyle/>
          <a:p>
            <a:pPr marL="0" indent="0">
              <a:buNone/>
            </a:pPr>
            <a:r>
              <a:rPr lang="en-US" b="1" dirty="0" smtClean="0"/>
              <a:t>Existing challenges:</a:t>
            </a:r>
          </a:p>
          <a:p>
            <a:pPr marL="0" indent="0">
              <a:buNone/>
            </a:pPr>
            <a:endParaRPr lang="en-US" dirty="0"/>
          </a:p>
        </p:txBody>
      </p:sp>
      <p:sp>
        <p:nvSpPr>
          <p:cNvPr id="6" name="Rounded Rectangle 5"/>
          <p:cNvSpPr/>
          <p:nvPr/>
        </p:nvSpPr>
        <p:spPr>
          <a:xfrm>
            <a:off x="685799" y="2438400"/>
            <a:ext cx="7739987" cy="9144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Timeframe of </a:t>
            </a:r>
            <a:r>
              <a:rPr lang="en-US" sz="2000" b="1" dirty="0" smtClean="0"/>
              <a:t>storage</a:t>
            </a:r>
            <a:endParaRPr lang="en-US" sz="2000" b="1" dirty="0"/>
          </a:p>
          <a:p>
            <a:pPr algn="ctr"/>
            <a:endParaRPr lang="en-US" sz="2000" b="1" dirty="0"/>
          </a:p>
        </p:txBody>
      </p:sp>
      <p:sp>
        <p:nvSpPr>
          <p:cNvPr id="9" name="Rounded Rectangle 8"/>
          <p:cNvSpPr/>
          <p:nvPr/>
        </p:nvSpPr>
        <p:spPr>
          <a:xfrm>
            <a:off x="729587" y="3505200"/>
            <a:ext cx="7696200" cy="8382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Security and access to the video footages</a:t>
            </a:r>
          </a:p>
          <a:p>
            <a:pPr algn="ctr"/>
            <a:endParaRPr lang="en-US" sz="2000" b="1" dirty="0"/>
          </a:p>
        </p:txBody>
      </p:sp>
      <p:sp>
        <p:nvSpPr>
          <p:cNvPr id="10" name="Rounded Rectangle 9"/>
          <p:cNvSpPr/>
          <p:nvPr/>
        </p:nvSpPr>
        <p:spPr>
          <a:xfrm>
            <a:off x="729587" y="4495800"/>
            <a:ext cx="7696200" cy="9144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Audio Control</a:t>
            </a:r>
            <a:endParaRPr lang="en-US" sz="2000" b="1" dirty="0"/>
          </a:p>
          <a:p>
            <a:pPr algn="ctr"/>
            <a:endParaRPr lang="en-US" sz="2000" b="1" dirty="0"/>
          </a:p>
        </p:txBody>
      </p:sp>
      <p:sp>
        <p:nvSpPr>
          <p:cNvPr id="11" name="Rounded Rectangle 10"/>
          <p:cNvSpPr/>
          <p:nvPr/>
        </p:nvSpPr>
        <p:spPr>
          <a:xfrm>
            <a:off x="729587" y="5562600"/>
            <a:ext cx="7696198" cy="9144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Harmonization of legislation with new European standards</a:t>
            </a:r>
            <a:endParaRPr lang="en-US" sz="2000" b="1" dirty="0"/>
          </a:p>
          <a:p>
            <a:pPr algn="ctr"/>
            <a:endParaRPr lang="en-US" sz="2000" b="1" dirty="0"/>
          </a:p>
        </p:txBody>
      </p:sp>
      <p:pic>
        <p:nvPicPr>
          <p:cNvPr id="3074" name="Picture 2" descr="C:\Users\ntsagareishvili.pdp6-PC\Desktop\challen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52287" y="17060"/>
            <a:ext cx="1372649" cy="1295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7473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Preventive Activities</a:t>
            </a:r>
            <a:endParaRPr lang="en-US" sz="3200" b="1" dirty="0"/>
          </a:p>
        </p:txBody>
      </p:sp>
      <p:sp>
        <p:nvSpPr>
          <p:cNvPr id="10" name="Rounded Rectangle 9"/>
          <p:cNvSpPr/>
          <p:nvPr/>
        </p:nvSpPr>
        <p:spPr>
          <a:xfrm>
            <a:off x="914396" y="2057400"/>
            <a:ext cx="6324600" cy="9144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p>
          <a:p>
            <a:pPr algn="ctr"/>
            <a:r>
              <a:rPr lang="en-US" sz="2000" b="1" dirty="0" smtClean="0"/>
              <a:t>General </a:t>
            </a:r>
            <a:r>
              <a:rPr lang="en-US" sz="2000" b="1" dirty="0"/>
              <a:t>Recommendations on Video Surveillance</a:t>
            </a:r>
          </a:p>
          <a:p>
            <a:pPr algn="ctr"/>
            <a:endParaRPr lang="en-US" sz="2000" b="1" dirty="0"/>
          </a:p>
        </p:txBody>
      </p:sp>
      <p:pic>
        <p:nvPicPr>
          <p:cNvPr id="1026" name="Picture 2" descr="C:\Users\ntsagareishvili.pdp6-PC\Desktop\community-takeactio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8996" y="-13648"/>
            <a:ext cx="1828804" cy="137160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2" name="Picture 2" descr="C:\Users\geoitadm\Desktop\Pics for Nini\manual-identidad.jp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7455691" y="1752600"/>
            <a:ext cx="1395413" cy="1395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hart 6"/>
          <p:cNvGraphicFramePr/>
          <p:nvPr>
            <p:extLst>
              <p:ext uri="{D42A27DB-BD31-4B8C-83A1-F6EECF244321}">
                <p14:modId xmlns:p14="http://schemas.microsoft.com/office/powerpoint/2010/main" val="3578272282"/>
              </p:ext>
            </p:extLst>
          </p:nvPr>
        </p:nvGraphicFramePr>
        <p:xfrm>
          <a:off x="1295400" y="3601998"/>
          <a:ext cx="5257800" cy="2875002"/>
        </p:xfrm>
        <a:graphic>
          <a:graphicData uri="http://schemas.openxmlformats.org/drawingml/2006/chart">
            <c:chart xmlns:c="http://schemas.openxmlformats.org/drawingml/2006/chart" xmlns:r="http://schemas.openxmlformats.org/officeDocument/2006/relationships" r:id="rId4"/>
          </a:graphicData>
        </a:graphic>
      </p:graphicFrame>
      <p:sp>
        <p:nvSpPr>
          <p:cNvPr id="13" name="TextBox 12"/>
          <p:cNvSpPr txBox="1"/>
          <p:nvPr/>
        </p:nvSpPr>
        <p:spPr>
          <a:xfrm>
            <a:off x="2819400" y="3276600"/>
            <a:ext cx="31242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smtClean="0"/>
              <a:t>Consultations</a:t>
            </a:r>
            <a:endParaRPr lang="en-US" sz="2400" b="1" dirty="0"/>
          </a:p>
        </p:txBody>
      </p:sp>
    </p:spTree>
    <p:extLst>
      <p:ext uri="{BB962C8B-B14F-4D97-AF65-F5344CB8AC3E}">
        <p14:creationId xmlns:p14="http://schemas.microsoft.com/office/powerpoint/2010/main" val="171461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Graphic spid="7" grpId="0">
        <p:bldAsOne/>
      </p:bldGraphic>
      <p:bldP spid="13" grpId="0" animBg="1"/>
    </p:bldLst>
  </p:timing>
</p:sld>
</file>

<file path=ppt/theme/theme1.xml><?xml version="1.0" encoding="utf-8"?>
<a:theme xmlns:a="http://schemas.openxmlformats.org/drawingml/2006/main" name="Office Them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1289</TotalTime>
  <Words>532</Words>
  <Application>Microsoft Office PowerPoint</Application>
  <PresentationFormat>On-screen Show (4:3)</PresentationFormat>
  <Paragraphs>116</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Regulations Related to Video Surveillance in Georgia</vt:lpstr>
      <vt:lpstr>Legislative Framework </vt:lpstr>
      <vt:lpstr>Video Surveillance in Streets  and Public Space</vt:lpstr>
      <vt:lpstr>Video Surveillance in Premises of Public Agencies and Private Organizations</vt:lpstr>
      <vt:lpstr>Video Surveillance  of Residential Buildings</vt:lpstr>
      <vt:lpstr>Conducted Inspections  Related to Video Surveillance</vt:lpstr>
      <vt:lpstr>Data Breaches</vt:lpstr>
      <vt:lpstr>Data Breaches</vt:lpstr>
      <vt:lpstr>Preventive Activities</vt:lpstr>
      <vt:lpstr>Draft Legislative Amendments Video Surveillance </vt:lpstr>
      <vt:lpstr>Draft legislative amendments Audio Monitoring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Nino Sarishvili</dc:creator>
  <cp:lastModifiedBy>ntsagareishvili</cp:lastModifiedBy>
  <cp:revision>262</cp:revision>
  <cp:lastPrinted>2014-03-31T09:51:03Z</cp:lastPrinted>
  <dcterms:created xsi:type="dcterms:W3CDTF">2013-10-04T06:43:47Z</dcterms:created>
  <dcterms:modified xsi:type="dcterms:W3CDTF">2016-05-06T12:26:15Z</dcterms:modified>
</cp:coreProperties>
</file>