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3" r:id="rId7"/>
    <p:sldId id="266" r:id="rId8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68D83-C5E0-4849-86DA-A8DAC4D577B8}" type="datetimeFigureOut">
              <a:rPr lang="bg-BG" smtClean="0"/>
              <a:t>11.5.2016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486DF-ED26-43D2-BA73-EEFA336A95D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999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D486DF-ED26-43D2-BA73-EEFA336A95D0}" type="slidenum">
              <a:rPr lang="bg-BG" smtClean="0"/>
              <a:t>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14244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D486DF-ED26-43D2-BA73-EEFA336A95D0}" type="slidenum">
              <a:rPr lang="bg-BG" smtClean="0"/>
              <a:t>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73355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D486DF-ED26-43D2-BA73-EEFA336A95D0}" type="slidenum">
              <a:rPr lang="bg-BG" smtClean="0"/>
              <a:t>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03763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D486DF-ED26-43D2-BA73-EEFA336A95D0}" type="slidenum">
              <a:rPr lang="bg-BG" smtClean="0"/>
              <a:t>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93978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D486DF-ED26-43D2-BA73-EEFA336A95D0}" type="slidenum">
              <a:rPr lang="bg-BG" smtClean="0"/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469274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D486DF-ED26-43D2-BA73-EEFA336A95D0}" type="slidenum">
              <a:rPr lang="bg-BG" smtClean="0"/>
              <a:t>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808486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D486DF-ED26-43D2-BA73-EEFA336A95D0}" type="slidenum">
              <a:rPr lang="bg-BG" smtClean="0"/>
              <a:t>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1640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72A08-A9A9-42D6-8B2C-D48868F40BA4}" type="datetime1">
              <a:rPr lang="bg-BG" smtClean="0"/>
              <a:t>11.5.2016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PRIVACY PROTECTION IN THE WORKPLACE. GUIDE FOR EMPLOYEES.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B7EA-C11B-4BF6-AB04-45E0C6D8562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66073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A870E-EA43-4351-BEFB-3371D8AECA5B}" type="datetime1">
              <a:rPr lang="bg-BG" smtClean="0"/>
              <a:t>11.5.2016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PRIVACY PROTECTION IN THE WORKPLACE. GUIDE FOR EMPLOYEES.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B7EA-C11B-4BF6-AB04-45E0C6D8562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39588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2A48-2B60-47CB-BA73-761E605996A5}" type="datetime1">
              <a:rPr lang="bg-BG" smtClean="0"/>
              <a:t>11.5.2016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PRIVACY PROTECTION IN THE WORKPLACE. GUIDE FOR EMPLOYEES.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B7EA-C11B-4BF6-AB04-45E0C6D8562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36290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6E6B2-4850-4F13-A884-3362AC1CA73A}" type="datetime1">
              <a:rPr lang="bg-BG" smtClean="0"/>
              <a:t>11.5.2016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PRIVACY PROTECTION IN THE WORKPLACE. GUIDE FOR EMPLOYEES.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B7EA-C11B-4BF6-AB04-45E0C6D8562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8659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511BE-7A93-4B68-8236-DEDE3A055B2E}" type="datetime1">
              <a:rPr lang="bg-BG" smtClean="0"/>
              <a:t>11.5.2016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PRIVACY PROTECTION IN THE WORKPLACE. GUIDE FOR EMPLOYEES.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B7EA-C11B-4BF6-AB04-45E0C6D8562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4783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2AB33-1799-4AEA-8FE9-EB48EF87AA76}" type="datetime1">
              <a:rPr lang="bg-BG" smtClean="0"/>
              <a:t>11.5.2016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PRIVACY PROTECTION IN THE WORKPLACE. GUIDE FOR EMPLOYEES.</a:t>
            </a: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B7EA-C11B-4BF6-AB04-45E0C6D8562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00641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87E-09C7-4D06-BAE3-24431F9A00F4}" type="datetime1">
              <a:rPr lang="bg-BG" smtClean="0"/>
              <a:t>11.5.2016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PRIVACY PROTECTION IN THE WORKPLACE. GUIDE FOR EMPLOYEES.</a:t>
            </a:r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B7EA-C11B-4BF6-AB04-45E0C6D8562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329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9DEC4-A52D-47EB-82AF-0F47CE952043}" type="datetime1">
              <a:rPr lang="bg-BG" smtClean="0"/>
              <a:t>11.5.2016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PRIVACY PROTECTION IN THE WORKPLACE. GUIDE FOR EMPLOYEES.</a:t>
            </a:r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B7EA-C11B-4BF6-AB04-45E0C6D8562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42846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0173-11D5-45E7-8A1A-610C6F0D7C46}" type="datetime1">
              <a:rPr lang="bg-BG" smtClean="0"/>
              <a:t>11.5.2016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PRIVACY PROTECTION IN THE WORKPLACE. GUIDE FOR EMPLOYEES.</a:t>
            </a:r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B7EA-C11B-4BF6-AB04-45E0C6D8562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8647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9EB3-5130-4B73-B321-0ECA867AA89F}" type="datetime1">
              <a:rPr lang="bg-BG" smtClean="0"/>
              <a:t>11.5.2016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PRIVACY PROTECTION IN THE WORKPLACE. GUIDE FOR EMPLOYEES.</a:t>
            </a: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B7EA-C11B-4BF6-AB04-45E0C6D8562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90387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211A-1F9C-4EF0-BD24-6EDD944B7655}" type="datetime1">
              <a:rPr lang="bg-BG" smtClean="0"/>
              <a:t>11.5.2016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PRIVACY PROTECTION IN THE WORKPLACE. GUIDE FOR EMPLOYEES.</a:t>
            </a: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B7EA-C11B-4BF6-AB04-45E0C6D8562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83815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41167-9C11-4126-B8A8-D9CFAE574332}" type="datetime1">
              <a:rPr lang="bg-BG" smtClean="0"/>
              <a:t>11.5.2016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PRIVACY PROTECTION IN THE WORKPLACE. GUIDE FOR EMPLOYEES.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4B7EA-C11B-4BF6-AB04-45E0C6D8562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17126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justice/data-protection/article-29/documentation/opinion-recommendation/files/2001/wp48_en.pdf" TargetMode="External"/><Relationship Id="rId7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gif"/><Relationship Id="rId5" Type="http://schemas.openxmlformats.org/officeDocument/2006/relationships/hyperlink" Target="https://www.priv.gc.ca/resource/fs-fi/02_05_d_17_e.ASP" TargetMode="External"/><Relationship Id="rId4" Type="http://schemas.openxmlformats.org/officeDocument/2006/relationships/hyperlink" Target="http://ec.europa.eu/social/BlobServlet?docId=2505&amp;langId=e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pdp.bg/en/index.php?p=news_view&amp;aid=695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2060849"/>
            <a:ext cx="8424936" cy="338437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/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sz="3300" b="1" dirty="0" smtClean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PRIVACY PROTECTION IN THE WORKPLACE</a:t>
            </a: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sz="2400" b="1" dirty="0" err="1" smtClean="0">
                <a:solidFill>
                  <a:srgbClr val="0070C0"/>
                </a:solidFill>
              </a:rPr>
              <a:t>MARIYA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MATEVA</a:t>
            </a:r>
            <a:r>
              <a:rPr lang="en-US" sz="2400" b="1" dirty="0" smtClean="0">
                <a:solidFill>
                  <a:srgbClr val="0070C0"/>
                </a:solidFill>
              </a:rPr>
              <a:t/>
            </a:r>
            <a:br>
              <a:rPr lang="en-US" sz="2400" b="1" dirty="0" smtClean="0">
                <a:solidFill>
                  <a:srgbClr val="0070C0"/>
                </a:solidFill>
              </a:rPr>
            </a:br>
            <a:r>
              <a:rPr lang="en-US" sz="2400" b="1" dirty="0" err="1" smtClean="0">
                <a:solidFill>
                  <a:srgbClr val="0070C0"/>
                </a:solidFill>
              </a:rPr>
              <a:t>TSANKO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TSOLOV</a:t>
            </a:r>
            <a:r>
              <a:rPr lang="en-US" sz="2400" b="1" dirty="0" smtClean="0">
                <a:solidFill>
                  <a:srgbClr val="0070C0"/>
                </a:solidFill>
              </a:rPr>
              <a:t/>
            </a:r>
            <a:br>
              <a:rPr lang="en-US" sz="2400" b="1" dirty="0" smtClean="0">
                <a:solidFill>
                  <a:srgbClr val="0070C0"/>
                </a:solidFill>
              </a:rPr>
            </a:br>
            <a:r>
              <a:rPr lang="en-US" sz="2400" dirty="0" smtClean="0">
                <a:solidFill>
                  <a:srgbClr val="0070C0"/>
                </a:solidFill>
              </a:rPr>
              <a:t>Members of the </a:t>
            </a:r>
            <a:br>
              <a:rPr lang="en-US" sz="2400" dirty="0" smtClean="0">
                <a:solidFill>
                  <a:srgbClr val="0070C0"/>
                </a:solidFill>
              </a:rPr>
            </a:br>
            <a:r>
              <a:rPr lang="en-US" sz="2400" dirty="0" smtClean="0">
                <a:solidFill>
                  <a:srgbClr val="0070C0"/>
                </a:solidFill>
              </a:rPr>
              <a:t>Bulgarian Commission for Personal Data Protection</a:t>
            </a:r>
            <a:br>
              <a:rPr lang="en-US" sz="2400" dirty="0" smtClean="0">
                <a:solidFill>
                  <a:srgbClr val="0070C0"/>
                </a:solidFill>
              </a:rPr>
            </a:br>
            <a:r>
              <a:rPr lang="en-US" sz="2400" dirty="0" smtClean="0">
                <a:solidFill>
                  <a:srgbClr val="0070C0"/>
                </a:solidFill>
              </a:rPr>
              <a:t/>
            </a:r>
            <a:br>
              <a:rPr lang="en-US" sz="2400" dirty="0" smtClean="0">
                <a:solidFill>
                  <a:srgbClr val="0070C0"/>
                </a:solidFill>
              </a:rPr>
            </a:br>
            <a:r>
              <a:rPr lang="en-US" sz="2400" dirty="0" smtClean="0">
                <a:solidFill>
                  <a:srgbClr val="0070C0"/>
                </a:solidFill>
              </a:rPr>
              <a:t/>
            </a:r>
            <a:br>
              <a:rPr lang="en-US" sz="2400" dirty="0" smtClean="0">
                <a:solidFill>
                  <a:srgbClr val="0070C0"/>
                </a:solidFill>
              </a:rPr>
            </a:br>
            <a:r>
              <a:rPr lang="en-US" sz="3600" dirty="0">
                <a:solidFill>
                  <a:srgbClr val="0070C0"/>
                </a:solidFill>
              </a:rPr>
              <a:t/>
            </a:r>
            <a:br>
              <a:rPr lang="en-US" sz="3600" dirty="0">
                <a:solidFill>
                  <a:srgbClr val="0070C0"/>
                </a:solidFill>
              </a:rPr>
            </a:br>
            <a:r>
              <a:rPr lang="en-US" sz="3600" b="1" dirty="0" smtClean="0">
                <a:solidFill>
                  <a:srgbClr val="0070C0"/>
                </a:solidFill>
              </a:rPr>
              <a:t/>
            </a:r>
            <a:br>
              <a:rPr lang="en-US" sz="3600" b="1" dirty="0" smtClean="0">
                <a:solidFill>
                  <a:srgbClr val="0070C0"/>
                </a:solidFill>
              </a:rPr>
            </a:br>
            <a:r>
              <a:rPr lang="en-US" sz="3600" b="1" dirty="0" smtClean="0">
                <a:solidFill>
                  <a:srgbClr val="0070C0"/>
                </a:solidFill>
              </a:rPr>
              <a:t/>
            </a:r>
            <a:br>
              <a:rPr lang="en-US" sz="3600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endParaRPr lang="bg-BG" dirty="0">
              <a:solidFill>
                <a:srgbClr val="0070C0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8072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763688" y="188640"/>
            <a:ext cx="4968552" cy="646331"/>
          </a:xfrm>
          <a:prstGeom prst="rect">
            <a:avLst/>
          </a:prstGeom>
          <a:solidFill>
            <a:schemeClr val="bg1">
              <a:alpha val="83000"/>
            </a:schemeClr>
          </a:solidFill>
          <a:effectLst>
            <a:glow>
              <a:schemeClr val="accent1">
                <a:alpha val="55000"/>
              </a:schemeClr>
            </a:glow>
            <a:softEdge rad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B0F0"/>
                </a:solidFill>
                <a:latin typeface="Britannic Bold" pitchFamily="34" charset="0"/>
              </a:rPr>
              <a:t>18</a:t>
            </a:r>
            <a:r>
              <a:rPr lang="en-US" b="1" baseline="30000" dirty="0" err="1" smtClean="0">
                <a:solidFill>
                  <a:srgbClr val="00B0F0"/>
                </a:solidFill>
                <a:latin typeface="Britannic Bold" pitchFamily="34" charset="0"/>
              </a:rPr>
              <a:t>TH</a:t>
            </a:r>
            <a:r>
              <a:rPr lang="en-US" b="1" dirty="0" smtClean="0">
                <a:solidFill>
                  <a:srgbClr val="00B0F0"/>
                </a:solidFill>
                <a:latin typeface="Britannic Bold" pitchFamily="34" charset="0"/>
              </a:rPr>
              <a:t>  </a:t>
            </a:r>
            <a:r>
              <a:rPr lang="en-US" b="1" dirty="0" err="1" smtClean="0">
                <a:solidFill>
                  <a:srgbClr val="00B0F0"/>
                </a:solidFill>
                <a:latin typeface="Britannic Bold" pitchFamily="34" charset="0"/>
              </a:rPr>
              <a:t>CEEDPA</a:t>
            </a:r>
            <a:r>
              <a:rPr lang="en-US" b="1" dirty="0" smtClean="0">
                <a:solidFill>
                  <a:srgbClr val="00B0F0"/>
                </a:solidFill>
                <a:latin typeface="Britannic Bold" pitchFamily="34" charset="0"/>
              </a:rPr>
              <a:t> CONFERENCE</a:t>
            </a:r>
          </a:p>
          <a:p>
            <a:pPr algn="ctr"/>
            <a:r>
              <a:rPr lang="en-US" b="1" dirty="0" smtClean="0">
                <a:solidFill>
                  <a:srgbClr val="00B0F0"/>
                </a:solidFill>
                <a:latin typeface="Britannic Bold" pitchFamily="34" charset="0"/>
              </a:rPr>
              <a:t>SARAJEVO, BOSNIA AND HERZEGOVINA</a:t>
            </a:r>
            <a:endParaRPr lang="bg-BG" b="1" dirty="0">
              <a:solidFill>
                <a:srgbClr val="00B0F0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13380"/>
            <a:ext cx="539552" cy="54462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PRIVACY PROTECTION IN THE WORKPLACE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11317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556" y="1905853"/>
            <a:ext cx="8424936" cy="338437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/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sz="3100" b="1" dirty="0" smtClean="0">
                <a:solidFill>
                  <a:srgbClr val="0070C0"/>
                </a:solidFill>
              </a:rPr>
              <a:t/>
            </a:r>
            <a:br>
              <a:rPr lang="en-US" sz="3100" b="1" dirty="0" smtClean="0">
                <a:solidFill>
                  <a:srgbClr val="0070C0"/>
                </a:solidFill>
              </a:rPr>
            </a:br>
            <a:r>
              <a:rPr lang="en-US" sz="3100" b="1" dirty="0" smtClean="0">
                <a:solidFill>
                  <a:srgbClr val="0070C0"/>
                </a:solidFill>
              </a:rPr>
              <a:t/>
            </a:r>
            <a:br>
              <a:rPr lang="en-US" sz="3100" b="1" dirty="0" smtClean="0">
                <a:solidFill>
                  <a:srgbClr val="0070C0"/>
                </a:solidFill>
              </a:rPr>
            </a:br>
            <a:r>
              <a:rPr lang="en-US" sz="3100" b="1" dirty="0" smtClean="0">
                <a:solidFill>
                  <a:srgbClr val="0070C0"/>
                </a:solidFill>
              </a:rPr>
              <a:t/>
            </a:r>
            <a:br>
              <a:rPr lang="en-US" sz="3100" b="1" dirty="0" smtClean="0">
                <a:solidFill>
                  <a:srgbClr val="0070C0"/>
                </a:solidFill>
              </a:rPr>
            </a:br>
            <a:r>
              <a:rPr lang="en-US" sz="2700" b="1" dirty="0" smtClean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Privacy protection in the workplace, why it matters?</a:t>
            </a:r>
            <a:br>
              <a:rPr lang="en-US" sz="2700" b="1" dirty="0" smtClean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- The right to privacy vs. the interests of the employer</a:t>
            </a:r>
            <a:b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- New social and technological developments (BYOD, RFID)</a:t>
            </a:r>
            <a:b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2700" b="1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/>
            </a:r>
            <a:br>
              <a:rPr lang="en-US" sz="2700" b="1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2700" b="1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Privacy issues from CPDP experience</a:t>
            </a:r>
            <a:r>
              <a:rPr lang="en-US" sz="3200" b="1" dirty="0">
                <a:solidFill>
                  <a:srgbClr val="0070C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/>
            </a:r>
            <a:br>
              <a:rPr lang="en-US" sz="3200" b="1" dirty="0">
                <a:solidFill>
                  <a:srgbClr val="0070C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</a:br>
            <a:r>
              <a:rPr lang="en-US" sz="2400" b="1" dirty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- Video surveillance in dressing rooms</a:t>
            </a:r>
            <a:br>
              <a:rPr lang="en-US" sz="2400" b="1" dirty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</a:br>
            <a:r>
              <a:rPr lang="en-US" sz="2400" b="1" dirty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- Access control via </a:t>
            </a:r>
            <a:r>
              <a:rPr lang="en-US" sz="2400" b="1" dirty="0" smtClean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vein-code</a:t>
            </a:r>
            <a:br>
              <a:rPr lang="en-US" sz="2400" b="1" dirty="0" smtClean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</a:br>
            <a:r>
              <a:rPr lang="en-US" sz="2800" dirty="0">
                <a:solidFill>
                  <a:srgbClr val="0070C0"/>
                </a:solidFill>
                <a:latin typeface="Narkism"/>
              </a:rPr>
              <a:t/>
            </a:r>
            <a:br>
              <a:rPr lang="en-US" sz="2800" dirty="0">
                <a:solidFill>
                  <a:srgbClr val="0070C0"/>
                </a:solidFill>
                <a:latin typeface="Narkism"/>
              </a:rPr>
            </a:br>
            <a:r>
              <a:rPr lang="en-US" sz="2800" dirty="0" smtClean="0">
                <a:solidFill>
                  <a:srgbClr val="0070C0"/>
                </a:solidFill>
                <a:latin typeface="Narkism"/>
              </a:rPr>
              <a:t/>
            </a:r>
            <a:br>
              <a:rPr lang="en-US" sz="2800" dirty="0" smtClean="0">
                <a:solidFill>
                  <a:srgbClr val="0070C0"/>
                </a:solidFill>
                <a:latin typeface="Narkism"/>
              </a:rPr>
            </a:br>
            <a:r>
              <a:rPr lang="en-US" sz="2800" dirty="0">
                <a:solidFill>
                  <a:srgbClr val="0070C0"/>
                </a:solidFill>
                <a:latin typeface="Narkism"/>
              </a:rPr>
              <a:t/>
            </a:r>
            <a:br>
              <a:rPr lang="en-US" sz="2800" dirty="0">
                <a:solidFill>
                  <a:srgbClr val="0070C0"/>
                </a:solidFill>
                <a:latin typeface="Narkism"/>
              </a:rPr>
            </a:br>
            <a:r>
              <a:rPr lang="en-US" sz="2900" b="1" dirty="0" smtClean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/>
            </a:r>
            <a:br>
              <a:rPr lang="en-US" sz="2900" b="1" dirty="0" smtClean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</a:br>
            <a:r>
              <a:rPr lang="en-US" sz="3100" dirty="0" smtClean="0">
                <a:solidFill>
                  <a:srgbClr val="0070C0"/>
                </a:solidFill>
              </a:rPr>
              <a:t/>
            </a:r>
            <a:br>
              <a:rPr lang="en-US" sz="3100" dirty="0" smtClean="0">
                <a:solidFill>
                  <a:srgbClr val="0070C0"/>
                </a:solidFill>
              </a:rPr>
            </a:br>
            <a:r>
              <a:rPr lang="en-US" sz="2400" dirty="0">
                <a:solidFill>
                  <a:srgbClr val="0070C0"/>
                </a:solidFill>
                <a:latin typeface="Narkism"/>
              </a:rPr>
              <a:t/>
            </a:r>
            <a:br>
              <a:rPr lang="en-US" sz="2400" dirty="0">
                <a:solidFill>
                  <a:srgbClr val="0070C0"/>
                </a:solidFill>
                <a:latin typeface="Narkism"/>
              </a:rPr>
            </a:br>
            <a:r>
              <a:rPr lang="en-US" sz="3100" b="1" dirty="0" smtClean="0">
                <a:solidFill>
                  <a:srgbClr val="0070C0"/>
                </a:solidFill>
              </a:rPr>
              <a:t/>
            </a:r>
            <a:br>
              <a:rPr lang="en-US" sz="3100" b="1" dirty="0" smtClean="0">
                <a:solidFill>
                  <a:srgbClr val="0070C0"/>
                </a:solidFill>
              </a:rPr>
            </a:br>
            <a:r>
              <a:rPr lang="en-US" sz="3600" b="1" dirty="0" smtClean="0">
                <a:solidFill>
                  <a:srgbClr val="0070C0"/>
                </a:solidFill>
              </a:rPr>
              <a:t/>
            </a:r>
            <a:br>
              <a:rPr lang="en-US" sz="3600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endParaRPr lang="bg-BG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bg-BG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8072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763688" y="188640"/>
            <a:ext cx="4968552" cy="646331"/>
          </a:xfrm>
          <a:prstGeom prst="rect">
            <a:avLst/>
          </a:prstGeom>
          <a:solidFill>
            <a:schemeClr val="bg1">
              <a:alpha val="83000"/>
            </a:schemeClr>
          </a:solidFill>
          <a:effectLst>
            <a:glow>
              <a:schemeClr val="accent1">
                <a:alpha val="55000"/>
              </a:schemeClr>
            </a:glow>
            <a:softEdge rad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B0F0"/>
                </a:solidFill>
                <a:latin typeface="Britannic Bold" pitchFamily="34" charset="0"/>
              </a:rPr>
              <a:t>18</a:t>
            </a:r>
            <a:r>
              <a:rPr lang="en-US" b="1" baseline="30000" dirty="0" err="1" smtClean="0">
                <a:solidFill>
                  <a:srgbClr val="00B0F0"/>
                </a:solidFill>
                <a:latin typeface="Britannic Bold" pitchFamily="34" charset="0"/>
              </a:rPr>
              <a:t>TH</a:t>
            </a:r>
            <a:r>
              <a:rPr lang="en-US" b="1" dirty="0" smtClean="0">
                <a:solidFill>
                  <a:srgbClr val="00B0F0"/>
                </a:solidFill>
                <a:latin typeface="Britannic Bold" pitchFamily="34" charset="0"/>
              </a:rPr>
              <a:t>  </a:t>
            </a:r>
            <a:r>
              <a:rPr lang="en-US" b="1" dirty="0" err="1" smtClean="0">
                <a:solidFill>
                  <a:srgbClr val="00B0F0"/>
                </a:solidFill>
                <a:latin typeface="Britannic Bold" pitchFamily="34" charset="0"/>
              </a:rPr>
              <a:t>CEEDPA</a:t>
            </a:r>
            <a:r>
              <a:rPr lang="en-US" b="1" dirty="0" smtClean="0">
                <a:solidFill>
                  <a:srgbClr val="00B0F0"/>
                </a:solidFill>
                <a:latin typeface="Britannic Bold" pitchFamily="34" charset="0"/>
              </a:rPr>
              <a:t> CONFERENCE</a:t>
            </a:r>
          </a:p>
          <a:p>
            <a:pPr algn="ctr"/>
            <a:r>
              <a:rPr lang="en-US" b="1" dirty="0" smtClean="0">
                <a:solidFill>
                  <a:srgbClr val="00B0F0"/>
                </a:solidFill>
                <a:latin typeface="Britannic Bold" pitchFamily="34" charset="0"/>
              </a:rPr>
              <a:t>SARAJEVO, BOSNIA AND HERZEGOVINA</a:t>
            </a:r>
            <a:endParaRPr lang="bg-BG" b="1" dirty="0">
              <a:solidFill>
                <a:srgbClr val="00B0F0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13380"/>
            <a:ext cx="539552" cy="54462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PRIVACY PROTECTION IN THE WORKPLACE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23500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2060849"/>
            <a:ext cx="8424936" cy="338437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/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sz="3100" b="1" dirty="0" smtClean="0">
                <a:solidFill>
                  <a:srgbClr val="0070C0"/>
                </a:solidFill>
              </a:rPr>
              <a:t/>
            </a:r>
            <a:br>
              <a:rPr lang="en-US" sz="3100" b="1" dirty="0" smtClean="0">
                <a:solidFill>
                  <a:srgbClr val="0070C0"/>
                </a:solidFill>
              </a:rPr>
            </a:br>
            <a:r>
              <a:rPr lang="en-US" sz="2700" b="1" dirty="0" smtClean="0">
                <a:solidFill>
                  <a:srgbClr val="0070C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Legal regulation of the privacy in the workplace</a:t>
            </a:r>
            <a:br>
              <a:rPr lang="en-US" sz="2700" b="1" dirty="0" smtClean="0">
                <a:solidFill>
                  <a:srgbClr val="0070C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- No specific EU legislation</a:t>
            </a:r>
            <a:b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- Every EU member sets standards</a:t>
            </a:r>
            <a:r>
              <a:rPr lang="en-US" sz="3100" b="1" dirty="0" smtClean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/>
            </a:r>
            <a:br>
              <a:rPr lang="en-US" sz="3100" b="1" dirty="0" smtClean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3100" b="1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/>
            </a:r>
            <a:br>
              <a:rPr lang="en-US" sz="3100" b="1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2700" b="1" dirty="0" smtClean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Useful documents </a:t>
            </a:r>
            <a:r>
              <a:rPr lang="en-US" sz="3100" b="1" dirty="0" smtClean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/>
            </a:r>
            <a:br>
              <a:rPr lang="en-US" sz="3100" b="1" dirty="0" smtClean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- Opinion 8/2001 of the Article 29 </a:t>
            </a:r>
            <a:r>
              <a:rPr lang="en-US" sz="2400" b="1" dirty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WP: </a:t>
            </a: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  <a:hlinkClick r:id="rId3"/>
              </a:rPr>
              <a:t>link to opinion</a:t>
            </a: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 </a:t>
            </a:r>
            <a:b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- The data protection and employment in the EU (Oxford University </a:t>
            </a:r>
            <a:r>
              <a:rPr lang="en-US" sz="2400" b="1" dirty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study 1999): </a:t>
            </a: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  <a:hlinkClick r:id="rId4"/>
              </a:rPr>
              <a:t>link to study</a:t>
            </a: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 </a:t>
            </a:r>
            <a:b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- Fact sheet on privacy in the workplace by the Office of the Privacy Commissioner of Canada (2004): </a:t>
            </a: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  <a:hlinkClick r:id="rId5"/>
              </a:rPr>
              <a:t>link to sheet</a:t>
            </a: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  </a:t>
            </a:r>
            <a:r>
              <a:rPr lang="en-US" sz="3100" dirty="0" smtClean="0">
                <a:solidFill>
                  <a:srgbClr val="0070C0"/>
                </a:solidFill>
              </a:rPr>
              <a:t/>
            </a:r>
            <a:br>
              <a:rPr lang="en-US" sz="3100" dirty="0" smtClean="0">
                <a:solidFill>
                  <a:srgbClr val="0070C0"/>
                </a:solidFill>
              </a:rPr>
            </a:br>
            <a:r>
              <a:rPr lang="en-US" sz="3100" b="1" dirty="0" smtClean="0">
                <a:solidFill>
                  <a:srgbClr val="0070C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/>
            </a:r>
            <a:br>
              <a:rPr lang="en-US" sz="3100" b="1" dirty="0" smtClean="0">
                <a:solidFill>
                  <a:srgbClr val="0070C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</a:br>
            <a:r>
              <a:rPr lang="en-US" sz="3100" dirty="0" smtClean="0">
                <a:solidFill>
                  <a:srgbClr val="0070C0"/>
                </a:solidFill>
                <a:latin typeface="Narkism"/>
              </a:rPr>
              <a:t/>
            </a:r>
            <a:br>
              <a:rPr lang="en-US" sz="3100" dirty="0" smtClean="0">
                <a:solidFill>
                  <a:srgbClr val="0070C0"/>
                </a:solidFill>
                <a:latin typeface="Narkism"/>
              </a:rPr>
            </a:br>
            <a:r>
              <a:rPr lang="en-US" sz="3100" dirty="0">
                <a:solidFill>
                  <a:srgbClr val="0070C0"/>
                </a:solidFill>
                <a:latin typeface="Narkism"/>
              </a:rPr>
              <a:t/>
            </a:r>
            <a:br>
              <a:rPr lang="en-US" sz="3100" dirty="0">
                <a:solidFill>
                  <a:srgbClr val="0070C0"/>
                </a:solidFill>
                <a:latin typeface="Narkism"/>
              </a:rPr>
            </a:br>
            <a:r>
              <a:rPr lang="en-US" sz="3100" b="1" dirty="0" smtClean="0">
                <a:solidFill>
                  <a:srgbClr val="0070C0"/>
                </a:solidFill>
              </a:rPr>
              <a:t/>
            </a:r>
            <a:br>
              <a:rPr lang="en-US" sz="3100" b="1" dirty="0" smtClean="0">
                <a:solidFill>
                  <a:srgbClr val="0070C0"/>
                </a:solidFill>
              </a:rPr>
            </a:br>
            <a:r>
              <a:rPr lang="en-US" sz="3600" b="1" dirty="0" smtClean="0">
                <a:solidFill>
                  <a:srgbClr val="0070C0"/>
                </a:solidFill>
              </a:rPr>
              <a:t/>
            </a:r>
            <a:br>
              <a:rPr lang="en-US" sz="3600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endParaRPr lang="bg-BG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endParaRPr lang="bg-BG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8072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763688" y="188640"/>
            <a:ext cx="4968552" cy="646331"/>
          </a:xfrm>
          <a:prstGeom prst="rect">
            <a:avLst/>
          </a:prstGeom>
          <a:solidFill>
            <a:schemeClr val="bg1">
              <a:alpha val="83000"/>
            </a:schemeClr>
          </a:solidFill>
          <a:effectLst>
            <a:glow>
              <a:schemeClr val="accent1">
                <a:alpha val="55000"/>
              </a:schemeClr>
            </a:glow>
            <a:softEdge rad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B0F0"/>
                </a:solidFill>
                <a:latin typeface="Britannic Bold" pitchFamily="34" charset="0"/>
              </a:rPr>
              <a:t>18</a:t>
            </a:r>
            <a:r>
              <a:rPr lang="en-US" b="1" baseline="30000" dirty="0" err="1" smtClean="0">
                <a:solidFill>
                  <a:srgbClr val="00B0F0"/>
                </a:solidFill>
                <a:latin typeface="Britannic Bold" pitchFamily="34" charset="0"/>
              </a:rPr>
              <a:t>TH</a:t>
            </a:r>
            <a:r>
              <a:rPr lang="en-US" b="1" dirty="0" smtClean="0">
                <a:solidFill>
                  <a:srgbClr val="00B0F0"/>
                </a:solidFill>
                <a:latin typeface="Britannic Bold" pitchFamily="34" charset="0"/>
              </a:rPr>
              <a:t>  </a:t>
            </a:r>
            <a:r>
              <a:rPr lang="en-US" b="1" dirty="0" err="1" smtClean="0">
                <a:solidFill>
                  <a:srgbClr val="00B0F0"/>
                </a:solidFill>
                <a:latin typeface="Britannic Bold" pitchFamily="34" charset="0"/>
              </a:rPr>
              <a:t>CEEDPA</a:t>
            </a:r>
            <a:r>
              <a:rPr lang="en-US" b="1" dirty="0" smtClean="0">
                <a:solidFill>
                  <a:srgbClr val="00B0F0"/>
                </a:solidFill>
                <a:latin typeface="Britannic Bold" pitchFamily="34" charset="0"/>
              </a:rPr>
              <a:t> CONFERENCE</a:t>
            </a:r>
          </a:p>
          <a:p>
            <a:pPr algn="ctr"/>
            <a:r>
              <a:rPr lang="en-US" b="1" dirty="0" smtClean="0">
                <a:solidFill>
                  <a:srgbClr val="00B0F0"/>
                </a:solidFill>
                <a:latin typeface="Britannic Bold" pitchFamily="34" charset="0"/>
              </a:rPr>
              <a:t>SARAJEVO, BOSNIA AND HERZEGOVINA</a:t>
            </a:r>
            <a:endParaRPr lang="bg-BG" b="1" dirty="0">
              <a:solidFill>
                <a:srgbClr val="00B0F0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13380"/>
            <a:ext cx="539552" cy="54462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PRIVACY PROTECTION IN THE WORKPLACE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81805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2060849"/>
            <a:ext cx="8424936" cy="338437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/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sz="3100" b="1" dirty="0" smtClean="0">
                <a:solidFill>
                  <a:srgbClr val="0070C0"/>
                </a:solidFill>
              </a:rPr>
              <a:t/>
            </a:r>
            <a:br>
              <a:rPr lang="en-US" sz="3100" b="1" dirty="0" smtClean="0">
                <a:solidFill>
                  <a:srgbClr val="0070C0"/>
                </a:solidFill>
              </a:rPr>
            </a:br>
            <a:r>
              <a:rPr lang="en-US" sz="2700" b="1" dirty="0" smtClean="0">
                <a:solidFill>
                  <a:srgbClr val="0070C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Contribution of the CPDP: Privacy protection in the workplace. Guide for employees</a:t>
            </a:r>
            <a:br>
              <a:rPr lang="en-US" sz="2700" b="1" dirty="0" smtClean="0">
                <a:solidFill>
                  <a:srgbClr val="0070C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- A comprehensive set of recommendations, rules and good practices, aiming to support individuals in the EU </a:t>
            </a:r>
            <a:r>
              <a:rPr lang="en-US" sz="2400" b="1" dirty="0" err="1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labour</a:t>
            </a: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 market</a:t>
            </a:r>
            <a:b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- </a:t>
            </a:r>
            <a:r>
              <a:rPr lang="en-US" sz="2400" b="1" dirty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Developed in the </a:t>
            </a: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framework of a “Leonardo da Vinci” project</a:t>
            </a:r>
            <a:b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- A product of joint cooperation effort with the DPAs of Poland, Croatia and the Czech Republic</a:t>
            </a:r>
            <a:b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- Available online in Bulgarian, Polish, Czech, Croatian and English:</a:t>
            </a:r>
            <a:r>
              <a:rPr lang="en-US" sz="2400" b="1" dirty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/>
            </a:r>
            <a:br>
              <a:rPr lang="en-US" sz="2400" b="1" dirty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  <a:hlinkClick r:id="rId3"/>
              </a:rPr>
              <a:t>Privacy protection in the workplace. Guide for employees.</a:t>
            </a: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 </a:t>
            </a:r>
            <a:r>
              <a:rPr lang="en-US" sz="3100" b="1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/>
            </a:r>
            <a:br>
              <a:rPr lang="en-US" sz="3100" b="1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3100" b="1" dirty="0" smtClean="0">
                <a:solidFill>
                  <a:srgbClr val="0070C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/>
            </a:r>
            <a:br>
              <a:rPr lang="en-US" sz="3100" b="1" dirty="0" smtClean="0">
                <a:solidFill>
                  <a:srgbClr val="0070C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</a:br>
            <a:r>
              <a:rPr lang="en-US" sz="3100" dirty="0" smtClean="0">
                <a:solidFill>
                  <a:srgbClr val="0070C0"/>
                </a:solidFill>
                <a:latin typeface="Narkism"/>
              </a:rPr>
              <a:t/>
            </a:r>
            <a:br>
              <a:rPr lang="en-US" sz="3100" dirty="0" smtClean="0">
                <a:solidFill>
                  <a:srgbClr val="0070C0"/>
                </a:solidFill>
                <a:latin typeface="Narkism"/>
              </a:rPr>
            </a:br>
            <a:r>
              <a:rPr lang="en-US" sz="3100" dirty="0">
                <a:solidFill>
                  <a:srgbClr val="0070C0"/>
                </a:solidFill>
                <a:latin typeface="Narkism"/>
              </a:rPr>
              <a:t/>
            </a:r>
            <a:br>
              <a:rPr lang="en-US" sz="3100" dirty="0">
                <a:solidFill>
                  <a:srgbClr val="0070C0"/>
                </a:solidFill>
                <a:latin typeface="Narkism"/>
              </a:rPr>
            </a:br>
            <a:r>
              <a:rPr lang="en-US" sz="3100" b="1" dirty="0" smtClean="0">
                <a:solidFill>
                  <a:srgbClr val="0070C0"/>
                </a:solidFill>
              </a:rPr>
              <a:t/>
            </a:r>
            <a:br>
              <a:rPr lang="en-US" sz="3100" b="1" dirty="0" smtClean="0">
                <a:solidFill>
                  <a:srgbClr val="0070C0"/>
                </a:solidFill>
              </a:rPr>
            </a:br>
            <a:r>
              <a:rPr lang="en-US" sz="3600" b="1" dirty="0" smtClean="0">
                <a:solidFill>
                  <a:srgbClr val="0070C0"/>
                </a:solidFill>
              </a:rPr>
              <a:t/>
            </a:r>
            <a:br>
              <a:rPr lang="en-US" sz="3600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endParaRPr lang="bg-BG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endParaRPr lang="bg-BG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8072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763688" y="188640"/>
            <a:ext cx="4968552" cy="646331"/>
          </a:xfrm>
          <a:prstGeom prst="rect">
            <a:avLst/>
          </a:prstGeom>
          <a:solidFill>
            <a:schemeClr val="bg1">
              <a:alpha val="83000"/>
            </a:schemeClr>
          </a:solidFill>
          <a:effectLst>
            <a:glow>
              <a:schemeClr val="accent1">
                <a:alpha val="55000"/>
              </a:schemeClr>
            </a:glow>
            <a:softEdge rad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B0F0"/>
                </a:solidFill>
                <a:latin typeface="Britannic Bold" pitchFamily="34" charset="0"/>
              </a:rPr>
              <a:t>18</a:t>
            </a:r>
            <a:r>
              <a:rPr lang="en-US" b="1" baseline="30000" dirty="0" err="1" smtClean="0">
                <a:solidFill>
                  <a:srgbClr val="00B0F0"/>
                </a:solidFill>
                <a:latin typeface="Britannic Bold" pitchFamily="34" charset="0"/>
              </a:rPr>
              <a:t>TH</a:t>
            </a:r>
            <a:r>
              <a:rPr lang="en-US" b="1" dirty="0" smtClean="0">
                <a:solidFill>
                  <a:srgbClr val="00B0F0"/>
                </a:solidFill>
                <a:latin typeface="Britannic Bold" pitchFamily="34" charset="0"/>
              </a:rPr>
              <a:t>  </a:t>
            </a:r>
            <a:r>
              <a:rPr lang="en-US" b="1" dirty="0" err="1" smtClean="0">
                <a:solidFill>
                  <a:srgbClr val="00B0F0"/>
                </a:solidFill>
                <a:latin typeface="Britannic Bold" pitchFamily="34" charset="0"/>
              </a:rPr>
              <a:t>CEEDPA</a:t>
            </a:r>
            <a:r>
              <a:rPr lang="en-US" b="1" dirty="0" smtClean="0">
                <a:solidFill>
                  <a:srgbClr val="00B0F0"/>
                </a:solidFill>
                <a:latin typeface="Britannic Bold" pitchFamily="34" charset="0"/>
              </a:rPr>
              <a:t> CONFERENCE</a:t>
            </a:r>
          </a:p>
          <a:p>
            <a:pPr algn="ctr"/>
            <a:r>
              <a:rPr lang="en-US" b="1" dirty="0" smtClean="0">
                <a:solidFill>
                  <a:srgbClr val="00B0F0"/>
                </a:solidFill>
                <a:latin typeface="Britannic Bold" pitchFamily="34" charset="0"/>
              </a:rPr>
              <a:t>SARAJEVO, BOSNIA AND HERZEGOVINA</a:t>
            </a:r>
            <a:endParaRPr lang="bg-BG" b="1" dirty="0">
              <a:solidFill>
                <a:srgbClr val="00B0F0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13380"/>
            <a:ext cx="539552" cy="54462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PRIVACY PROTECTION IN THE WORKPLACE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75779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2060849"/>
            <a:ext cx="8424936" cy="338437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/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sz="3100" b="1" dirty="0" smtClean="0">
                <a:solidFill>
                  <a:srgbClr val="0070C0"/>
                </a:solidFill>
              </a:rPr>
              <a:t/>
            </a:r>
            <a:br>
              <a:rPr lang="en-US" sz="3100" b="1" dirty="0" smtClean="0">
                <a:solidFill>
                  <a:srgbClr val="0070C0"/>
                </a:solidFill>
              </a:rPr>
            </a:br>
            <a:r>
              <a:rPr lang="en-US" sz="2700" b="1" dirty="0" smtClean="0">
                <a:solidFill>
                  <a:srgbClr val="0070C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Chapters of the Guide: following the employer – employee interaction</a:t>
            </a:r>
            <a:br>
              <a:rPr lang="en-US" sz="2700" b="1" dirty="0" smtClean="0">
                <a:solidFill>
                  <a:srgbClr val="0070C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- Job search</a:t>
            </a:r>
            <a:b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- Recruitment procedure</a:t>
            </a:r>
            <a:b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- Employment period</a:t>
            </a:r>
            <a:b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- Data protection and termination of the employment relationship</a:t>
            </a:r>
            <a:r>
              <a:rPr lang="en-US" sz="2400" b="1" dirty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/>
            </a:r>
            <a:br>
              <a:rPr lang="en-US" sz="2400" b="1" dirty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- Employees’ rights and DPAs as a helping hand</a:t>
            </a:r>
            <a:b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3100" b="1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/>
            </a:r>
            <a:br>
              <a:rPr lang="en-US" sz="3100" b="1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3100" b="1" dirty="0" smtClean="0">
                <a:solidFill>
                  <a:srgbClr val="0070C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/>
            </a:r>
            <a:br>
              <a:rPr lang="en-US" sz="3100" b="1" dirty="0" smtClean="0">
                <a:solidFill>
                  <a:srgbClr val="0070C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</a:br>
            <a:r>
              <a:rPr lang="en-US" sz="3100" dirty="0" smtClean="0">
                <a:solidFill>
                  <a:srgbClr val="0070C0"/>
                </a:solidFill>
                <a:latin typeface="Narkism"/>
              </a:rPr>
              <a:t/>
            </a:r>
            <a:br>
              <a:rPr lang="en-US" sz="3100" dirty="0" smtClean="0">
                <a:solidFill>
                  <a:srgbClr val="0070C0"/>
                </a:solidFill>
                <a:latin typeface="Narkism"/>
              </a:rPr>
            </a:br>
            <a:r>
              <a:rPr lang="en-US" sz="3100" dirty="0">
                <a:solidFill>
                  <a:srgbClr val="0070C0"/>
                </a:solidFill>
                <a:latin typeface="Narkism"/>
              </a:rPr>
              <a:t/>
            </a:r>
            <a:br>
              <a:rPr lang="en-US" sz="3100" dirty="0">
                <a:solidFill>
                  <a:srgbClr val="0070C0"/>
                </a:solidFill>
                <a:latin typeface="Narkism"/>
              </a:rPr>
            </a:br>
            <a:r>
              <a:rPr lang="en-US" sz="3100" b="1" dirty="0" smtClean="0">
                <a:solidFill>
                  <a:srgbClr val="0070C0"/>
                </a:solidFill>
              </a:rPr>
              <a:t/>
            </a:r>
            <a:br>
              <a:rPr lang="en-US" sz="3100" b="1" dirty="0" smtClean="0">
                <a:solidFill>
                  <a:srgbClr val="0070C0"/>
                </a:solidFill>
              </a:rPr>
            </a:br>
            <a:r>
              <a:rPr lang="en-US" sz="3600" b="1" dirty="0" smtClean="0">
                <a:solidFill>
                  <a:srgbClr val="0070C0"/>
                </a:solidFill>
              </a:rPr>
              <a:t/>
            </a:r>
            <a:br>
              <a:rPr lang="en-US" sz="3600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endParaRPr lang="bg-BG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endParaRPr lang="bg-BG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8072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763688" y="188640"/>
            <a:ext cx="4968552" cy="646331"/>
          </a:xfrm>
          <a:prstGeom prst="rect">
            <a:avLst/>
          </a:prstGeom>
          <a:solidFill>
            <a:schemeClr val="bg1">
              <a:alpha val="83000"/>
            </a:schemeClr>
          </a:solidFill>
          <a:effectLst>
            <a:glow>
              <a:schemeClr val="accent1">
                <a:alpha val="55000"/>
              </a:schemeClr>
            </a:glow>
            <a:softEdge rad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B0F0"/>
                </a:solidFill>
                <a:latin typeface="Britannic Bold" pitchFamily="34" charset="0"/>
              </a:rPr>
              <a:t>18</a:t>
            </a:r>
            <a:r>
              <a:rPr lang="en-US" b="1" baseline="30000" dirty="0" err="1" smtClean="0">
                <a:solidFill>
                  <a:srgbClr val="00B0F0"/>
                </a:solidFill>
                <a:latin typeface="Britannic Bold" pitchFamily="34" charset="0"/>
              </a:rPr>
              <a:t>TH</a:t>
            </a:r>
            <a:r>
              <a:rPr lang="en-US" b="1" dirty="0" smtClean="0">
                <a:solidFill>
                  <a:srgbClr val="00B0F0"/>
                </a:solidFill>
                <a:latin typeface="Britannic Bold" pitchFamily="34" charset="0"/>
              </a:rPr>
              <a:t>  </a:t>
            </a:r>
            <a:r>
              <a:rPr lang="en-US" b="1" dirty="0" err="1" smtClean="0">
                <a:solidFill>
                  <a:srgbClr val="00B0F0"/>
                </a:solidFill>
                <a:latin typeface="Britannic Bold" pitchFamily="34" charset="0"/>
              </a:rPr>
              <a:t>CEEDPA</a:t>
            </a:r>
            <a:r>
              <a:rPr lang="en-US" b="1" dirty="0" smtClean="0">
                <a:solidFill>
                  <a:srgbClr val="00B0F0"/>
                </a:solidFill>
                <a:latin typeface="Britannic Bold" pitchFamily="34" charset="0"/>
              </a:rPr>
              <a:t> CONFERENCE</a:t>
            </a:r>
          </a:p>
          <a:p>
            <a:pPr algn="ctr"/>
            <a:r>
              <a:rPr lang="en-US" b="1" dirty="0" smtClean="0">
                <a:solidFill>
                  <a:srgbClr val="00B0F0"/>
                </a:solidFill>
                <a:latin typeface="Britannic Bold" pitchFamily="34" charset="0"/>
              </a:rPr>
              <a:t>SARAJEVO, BOSNIA AND HERZEGOVINA</a:t>
            </a:r>
            <a:endParaRPr lang="bg-BG" b="1" dirty="0">
              <a:solidFill>
                <a:srgbClr val="00B0F0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13380"/>
            <a:ext cx="539552" cy="54462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PRIVACY PROTECTION IN THE WORKPLACE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61590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2060849"/>
            <a:ext cx="8424936" cy="338437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/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sz="3100" b="1" dirty="0" smtClean="0">
                <a:solidFill>
                  <a:srgbClr val="0070C0"/>
                </a:solidFill>
              </a:rPr>
              <a:t/>
            </a:r>
            <a:br>
              <a:rPr lang="en-US" sz="3100" b="1" dirty="0" smtClean="0">
                <a:solidFill>
                  <a:srgbClr val="0070C0"/>
                </a:solidFill>
              </a:rPr>
            </a:br>
            <a:r>
              <a:rPr lang="en-US" sz="2700" b="1" dirty="0" smtClean="0">
                <a:solidFill>
                  <a:srgbClr val="0070C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Employment period</a:t>
            </a:r>
            <a:br>
              <a:rPr lang="en-US" sz="2700" b="1" dirty="0" smtClean="0">
                <a:solidFill>
                  <a:srgbClr val="0070C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- Data </a:t>
            </a:r>
            <a:r>
              <a:rPr lang="en-US" sz="2400" b="1" dirty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processing during the </a:t>
            </a:r>
            <a:r>
              <a:rPr lang="en-US" sz="2400" b="1" dirty="0" smtClean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employment period</a:t>
            </a:r>
            <a:r>
              <a:rPr lang="en-US" sz="2400" b="1" dirty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/>
            </a:r>
            <a:br>
              <a:rPr lang="en-US" sz="2400" b="1" dirty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- Right </a:t>
            </a:r>
            <a:r>
              <a:rPr lang="en-US" sz="2400" b="1" dirty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of access to information vs. right of personal data </a:t>
            </a:r>
            <a:r>
              <a:rPr lang="en-US" sz="2400" b="1" dirty="0" smtClean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protection</a:t>
            </a:r>
            <a:r>
              <a:rPr lang="en-US" sz="2400" b="1" dirty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/>
            </a:r>
            <a:br>
              <a:rPr lang="en-US" sz="2400" b="1" dirty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- Disclosure </a:t>
            </a:r>
            <a:r>
              <a:rPr lang="en-US" sz="2400" b="1" dirty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of information to the </a:t>
            </a:r>
            <a:r>
              <a:rPr lang="en-US" sz="2400" b="1" dirty="0" smtClean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public</a:t>
            </a:r>
            <a:r>
              <a:rPr lang="en-US" sz="2400" b="1" dirty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/>
            </a:r>
            <a:br>
              <a:rPr lang="en-US" sz="2400" b="1" dirty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- Sensitive </a:t>
            </a:r>
            <a:r>
              <a:rPr lang="en-US" sz="2400" b="1" dirty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data </a:t>
            </a:r>
            <a:r>
              <a:rPr lang="en-US" sz="2400" b="1" dirty="0" smtClean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processing</a:t>
            </a:r>
            <a:r>
              <a:rPr lang="en-US" sz="2400" b="1" dirty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/>
            </a:r>
            <a:br>
              <a:rPr lang="en-US" sz="2400" b="1" dirty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- Internet monitoring and video surveillance in the workplace</a:t>
            </a:r>
            <a:r>
              <a:rPr lang="en-US" sz="2400" b="1" dirty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/>
            </a:r>
            <a:br>
              <a:rPr lang="en-US" sz="2400" b="1" dirty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</a:br>
            <a:r>
              <a:rPr lang="en-US" sz="2400" b="1" dirty="0" smtClean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- Supervision </a:t>
            </a:r>
            <a:r>
              <a:rPr lang="en-US" sz="2400" b="1" dirty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techniques and methods applied by employers</a:t>
            </a:r>
            <a: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/>
            </a:r>
            <a:br>
              <a:rPr lang="en-US" sz="24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3100" b="1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/>
            </a:r>
            <a:br>
              <a:rPr lang="en-US" sz="3100" b="1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3100" b="1" dirty="0" smtClean="0">
                <a:solidFill>
                  <a:srgbClr val="0070C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/>
            </a:r>
            <a:br>
              <a:rPr lang="en-US" sz="3100" b="1" dirty="0" smtClean="0">
                <a:solidFill>
                  <a:srgbClr val="0070C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</a:br>
            <a:r>
              <a:rPr lang="en-US" sz="3100" dirty="0" smtClean="0">
                <a:solidFill>
                  <a:srgbClr val="0070C0"/>
                </a:solidFill>
                <a:latin typeface="Narkism"/>
              </a:rPr>
              <a:t/>
            </a:r>
            <a:br>
              <a:rPr lang="en-US" sz="3100" dirty="0" smtClean="0">
                <a:solidFill>
                  <a:srgbClr val="0070C0"/>
                </a:solidFill>
                <a:latin typeface="Narkism"/>
              </a:rPr>
            </a:br>
            <a:r>
              <a:rPr lang="en-US" sz="3100" dirty="0">
                <a:solidFill>
                  <a:srgbClr val="0070C0"/>
                </a:solidFill>
                <a:latin typeface="Narkism"/>
              </a:rPr>
              <a:t/>
            </a:r>
            <a:br>
              <a:rPr lang="en-US" sz="3100" dirty="0">
                <a:solidFill>
                  <a:srgbClr val="0070C0"/>
                </a:solidFill>
                <a:latin typeface="Narkism"/>
              </a:rPr>
            </a:br>
            <a:r>
              <a:rPr lang="en-US" sz="3100" b="1" dirty="0" smtClean="0">
                <a:solidFill>
                  <a:srgbClr val="0070C0"/>
                </a:solidFill>
              </a:rPr>
              <a:t/>
            </a:r>
            <a:br>
              <a:rPr lang="en-US" sz="3100" b="1" dirty="0" smtClean="0">
                <a:solidFill>
                  <a:srgbClr val="0070C0"/>
                </a:solidFill>
              </a:rPr>
            </a:br>
            <a:r>
              <a:rPr lang="en-US" sz="3600" b="1" dirty="0" smtClean="0">
                <a:solidFill>
                  <a:srgbClr val="0070C0"/>
                </a:solidFill>
              </a:rPr>
              <a:t/>
            </a:r>
            <a:br>
              <a:rPr lang="en-US" sz="3600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endParaRPr lang="bg-BG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5</a:t>
            </a:r>
            <a:endParaRPr lang="bg-BG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8072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763688" y="188640"/>
            <a:ext cx="4968552" cy="646331"/>
          </a:xfrm>
          <a:prstGeom prst="rect">
            <a:avLst/>
          </a:prstGeom>
          <a:solidFill>
            <a:schemeClr val="bg1">
              <a:alpha val="83000"/>
            </a:schemeClr>
          </a:solidFill>
          <a:effectLst>
            <a:glow>
              <a:schemeClr val="accent1">
                <a:alpha val="55000"/>
              </a:schemeClr>
            </a:glow>
            <a:softEdge rad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B0F0"/>
                </a:solidFill>
                <a:latin typeface="Britannic Bold" pitchFamily="34" charset="0"/>
              </a:rPr>
              <a:t>18</a:t>
            </a:r>
            <a:r>
              <a:rPr lang="en-US" b="1" baseline="30000" dirty="0" err="1" smtClean="0">
                <a:solidFill>
                  <a:srgbClr val="00B0F0"/>
                </a:solidFill>
                <a:latin typeface="Britannic Bold" pitchFamily="34" charset="0"/>
              </a:rPr>
              <a:t>TH</a:t>
            </a:r>
            <a:r>
              <a:rPr lang="en-US" b="1" dirty="0" smtClean="0">
                <a:solidFill>
                  <a:srgbClr val="00B0F0"/>
                </a:solidFill>
                <a:latin typeface="Britannic Bold" pitchFamily="34" charset="0"/>
              </a:rPr>
              <a:t>  </a:t>
            </a:r>
            <a:r>
              <a:rPr lang="en-US" b="1" dirty="0" err="1" smtClean="0">
                <a:solidFill>
                  <a:srgbClr val="00B0F0"/>
                </a:solidFill>
                <a:latin typeface="Britannic Bold" pitchFamily="34" charset="0"/>
              </a:rPr>
              <a:t>CEEDPA</a:t>
            </a:r>
            <a:r>
              <a:rPr lang="en-US" b="1" dirty="0" smtClean="0">
                <a:solidFill>
                  <a:srgbClr val="00B0F0"/>
                </a:solidFill>
                <a:latin typeface="Britannic Bold" pitchFamily="34" charset="0"/>
              </a:rPr>
              <a:t> CONFERENCE</a:t>
            </a:r>
          </a:p>
          <a:p>
            <a:pPr algn="ctr"/>
            <a:r>
              <a:rPr lang="en-US" b="1" dirty="0" smtClean="0">
                <a:solidFill>
                  <a:srgbClr val="00B0F0"/>
                </a:solidFill>
                <a:latin typeface="Britannic Bold" pitchFamily="34" charset="0"/>
              </a:rPr>
              <a:t>SARAJEVO, BOSNIA AND HERZEGOVINA</a:t>
            </a:r>
            <a:endParaRPr lang="bg-BG" b="1" dirty="0">
              <a:solidFill>
                <a:srgbClr val="00B0F0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13380"/>
            <a:ext cx="539552" cy="54462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PRIVACY PROTECTION IN THE WORKPLACE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34989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2060849"/>
            <a:ext cx="8424936" cy="338437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/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sz="4000" b="1" dirty="0" smtClean="0">
                <a:solidFill>
                  <a:srgbClr val="0070C0"/>
                </a:solidFill>
              </a:rPr>
              <a:t/>
            </a:r>
            <a:br>
              <a:rPr lang="en-US" sz="4000" b="1" dirty="0" smtClean="0">
                <a:solidFill>
                  <a:srgbClr val="0070C0"/>
                </a:solidFill>
              </a:rPr>
            </a:br>
            <a:r>
              <a:rPr lang="en-US" sz="4000" b="1" dirty="0" smtClean="0">
                <a:solidFill>
                  <a:srgbClr val="0070C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THANK YOU FOR YOUR ATTENTION!</a:t>
            </a:r>
            <a:r>
              <a:rPr lang="en-US" sz="4000" b="1" dirty="0" smtClean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/>
            </a:r>
            <a:br>
              <a:rPr lang="en-US" sz="4000" b="1" dirty="0" smtClean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</a:br>
            <a:r>
              <a:rPr lang="en-US" sz="2400" b="1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/>
            </a:r>
            <a:br>
              <a:rPr lang="en-US" sz="2400" b="1" dirty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</a:br>
            <a:r>
              <a:rPr lang="en-US" sz="3100" b="1" dirty="0" smtClean="0">
                <a:solidFill>
                  <a:srgbClr val="0070C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/>
            </a:r>
            <a:br>
              <a:rPr lang="en-US" sz="3100" b="1" dirty="0" smtClean="0">
                <a:solidFill>
                  <a:srgbClr val="0070C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</a:br>
            <a:r>
              <a:rPr lang="en-US" sz="3100" dirty="0" smtClean="0">
                <a:solidFill>
                  <a:srgbClr val="0070C0"/>
                </a:solidFill>
                <a:latin typeface="Narkism"/>
              </a:rPr>
              <a:t/>
            </a:r>
            <a:br>
              <a:rPr lang="en-US" sz="3100" dirty="0" smtClean="0">
                <a:solidFill>
                  <a:srgbClr val="0070C0"/>
                </a:solidFill>
                <a:latin typeface="Narkism"/>
              </a:rPr>
            </a:br>
            <a:r>
              <a:rPr lang="en-US" sz="3100" dirty="0">
                <a:solidFill>
                  <a:srgbClr val="0070C0"/>
                </a:solidFill>
                <a:latin typeface="Narkism"/>
              </a:rPr>
              <a:t/>
            </a:r>
            <a:br>
              <a:rPr lang="en-US" sz="3100" dirty="0">
                <a:solidFill>
                  <a:srgbClr val="0070C0"/>
                </a:solidFill>
                <a:latin typeface="Narkism"/>
              </a:rPr>
            </a:br>
            <a:r>
              <a:rPr lang="en-US" sz="3100" b="1" dirty="0" smtClean="0">
                <a:solidFill>
                  <a:srgbClr val="0070C0"/>
                </a:solidFill>
              </a:rPr>
              <a:t/>
            </a:r>
            <a:br>
              <a:rPr lang="en-US" sz="3100" b="1" dirty="0" smtClean="0">
                <a:solidFill>
                  <a:srgbClr val="0070C0"/>
                </a:solidFill>
              </a:rPr>
            </a:br>
            <a:r>
              <a:rPr lang="en-US" sz="3600" b="1" dirty="0" smtClean="0">
                <a:solidFill>
                  <a:srgbClr val="0070C0"/>
                </a:solidFill>
              </a:rPr>
              <a:t/>
            </a:r>
            <a:br>
              <a:rPr lang="en-US" sz="3600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endParaRPr lang="bg-BG" dirty="0">
              <a:solidFill>
                <a:srgbClr val="0070C0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8072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763688" y="188640"/>
            <a:ext cx="4968552" cy="646331"/>
          </a:xfrm>
          <a:prstGeom prst="rect">
            <a:avLst/>
          </a:prstGeom>
          <a:solidFill>
            <a:schemeClr val="bg1">
              <a:alpha val="83000"/>
            </a:schemeClr>
          </a:solidFill>
          <a:effectLst>
            <a:glow>
              <a:schemeClr val="accent1">
                <a:alpha val="55000"/>
              </a:schemeClr>
            </a:glow>
            <a:softEdge rad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B0F0"/>
                </a:solidFill>
                <a:latin typeface="Britannic Bold" pitchFamily="34" charset="0"/>
              </a:rPr>
              <a:t>18</a:t>
            </a:r>
            <a:r>
              <a:rPr lang="en-US" b="1" baseline="30000" dirty="0" err="1" smtClean="0">
                <a:solidFill>
                  <a:srgbClr val="00B0F0"/>
                </a:solidFill>
                <a:latin typeface="Britannic Bold" pitchFamily="34" charset="0"/>
              </a:rPr>
              <a:t>TH</a:t>
            </a:r>
            <a:r>
              <a:rPr lang="en-US" b="1" dirty="0" smtClean="0">
                <a:solidFill>
                  <a:srgbClr val="00B0F0"/>
                </a:solidFill>
                <a:latin typeface="Britannic Bold" pitchFamily="34" charset="0"/>
              </a:rPr>
              <a:t>  </a:t>
            </a:r>
            <a:r>
              <a:rPr lang="en-US" b="1" dirty="0" err="1" smtClean="0">
                <a:solidFill>
                  <a:srgbClr val="00B0F0"/>
                </a:solidFill>
                <a:latin typeface="Britannic Bold" pitchFamily="34" charset="0"/>
              </a:rPr>
              <a:t>CEEDPA</a:t>
            </a:r>
            <a:r>
              <a:rPr lang="en-US" b="1" dirty="0" smtClean="0">
                <a:solidFill>
                  <a:srgbClr val="00B0F0"/>
                </a:solidFill>
                <a:latin typeface="Britannic Bold" pitchFamily="34" charset="0"/>
              </a:rPr>
              <a:t> CONFERENCE</a:t>
            </a:r>
          </a:p>
          <a:p>
            <a:pPr algn="ctr"/>
            <a:r>
              <a:rPr lang="en-US" b="1" dirty="0" smtClean="0">
                <a:solidFill>
                  <a:srgbClr val="00B0F0"/>
                </a:solidFill>
                <a:latin typeface="Britannic Bold" pitchFamily="34" charset="0"/>
              </a:rPr>
              <a:t>SARAJEVO, BOSNIA AND HERZEGOVINA</a:t>
            </a:r>
            <a:endParaRPr lang="bg-BG" b="1" dirty="0">
              <a:solidFill>
                <a:srgbClr val="00B0F0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13380"/>
            <a:ext cx="539552" cy="54462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PRIVACY PROTECTION IN THE WORKPLACE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5544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103</Words>
  <Application>Microsoft Office PowerPoint</Application>
  <PresentationFormat>On-screen Show (4:3)</PresentationFormat>
  <Paragraphs>40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  PRIVACY PROTECTION IN THE WORKPLACE  MARIYA MATEVA TSANKO TSOLOV Members of the  Bulgarian Commission for Personal Data Protection       </vt:lpstr>
      <vt:lpstr>      Privacy protection in the workplace, why it matters? - The right to privacy vs. the interests of the employer - New social and technological developments (BYOD, RFID)  Privacy issues from CPDP experience - Video surveillance in dressing rooms - Access control via vein-code          </vt:lpstr>
      <vt:lpstr>    Legal regulation of the privacy in the workplace - No specific EU legislation - Every EU member sets standards  Useful documents  - Opinion 8/2001 of the Article 29 WP: link to opinion  - The data protection and employment in the EU (Oxford University study 1999): link to study  - Fact sheet on privacy in the workplace by the Office of the Privacy Commissioner of Canada (2004): link to sheet         </vt:lpstr>
      <vt:lpstr>    Contribution of the CPDP: Privacy protection in the workplace. Guide for employees - A comprehensive set of recommendations, rules and good practices, aiming to support individuals in the EU labour market - Developed in the framework of a “Leonardo da Vinci” project - A product of joint cooperation effort with the DPAs of Poland, Croatia and the Czech Republic - Available online in Bulgarian, Polish, Czech, Croatian and English: Privacy protection in the workplace. Guide for employees.        </vt:lpstr>
      <vt:lpstr>    Chapters of the Guide: following the employer – employee interaction - Job search - Recruitment procedure - Employment period - Data protection and termination of the employment relationship - Employees’ rights and DPAs as a helping hand        </vt:lpstr>
      <vt:lpstr>    Employment period - Data processing during the employment period - Right of access to information vs. right of personal data protection - Disclosure of information to the public - Sensitive data processing - Internet monitoring and video surveillance in the workplace - Supervision techniques and methods applied by employers        </vt:lpstr>
      <vt:lpstr>    THANK YOU FOR YOUR ATTENTION!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atodorov</dc:creator>
  <cp:lastModifiedBy>ceedpa</cp:lastModifiedBy>
  <cp:revision>63</cp:revision>
  <dcterms:created xsi:type="dcterms:W3CDTF">2015-11-06T09:20:36Z</dcterms:created>
  <dcterms:modified xsi:type="dcterms:W3CDTF">2016-05-11T09:36:07Z</dcterms:modified>
</cp:coreProperties>
</file>