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2"/>
  </p:notesMasterIdLst>
  <p:sldIdLst>
    <p:sldId id="260" r:id="rId2"/>
    <p:sldId id="275" r:id="rId3"/>
    <p:sldId id="280" r:id="rId4"/>
    <p:sldId id="277" r:id="rId5"/>
    <p:sldId id="269" r:id="rId6"/>
    <p:sldId id="281" r:id="rId7"/>
    <p:sldId id="282" r:id="rId8"/>
    <p:sldId id="263" r:id="rId9"/>
    <p:sldId id="283" r:id="rId10"/>
    <p:sldId id="270" r:id="rId11"/>
  </p:sldIdLst>
  <p:sldSz cx="9144000" cy="6858000" type="screen4x3"/>
  <p:notesSz cx="6789738" cy="9929813"/>
  <p:defaultTextStyle>
    <a:defPPr>
      <a:defRPr lang="sr-Latn-R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3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94619" autoAdjust="0"/>
  </p:normalViewPr>
  <p:slideViewPr>
    <p:cSldViewPr>
      <p:cViewPr varScale="1">
        <p:scale>
          <a:sx n="87" d="100"/>
          <a:sy n="87" d="100"/>
        </p:scale>
        <p:origin x="1314"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1968" y="-102"/>
      </p:cViewPr>
      <p:guideLst>
        <p:guide orient="horz" pos="3128"/>
        <p:guide pos="213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2220" cy="496491"/>
          </a:xfrm>
          <a:prstGeom prst="rect">
            <a:avLst/>
          </a:prstGeom>
        </p:spPr>
        <p:txBody>
          <a:bodyPr vert="horz" lIns="91980" tIns="45990" rIns="91980" bIns="45990" rtlCol="0"/>
          <a:lstStyle>
            <a:lvl1pPr algn="l">
              <a:defRPr sz="1200"/>
            </a:lvl1pPr>
          </a:lstStyle>
          <a:p>
            <a:endParaRPr lang="bs-Latn-BA"/>
          </a:p>
        </p:txBody>
      </p:sp>
      <p:sp>
        <p:nvSpPr>
          <p:cNvPr id="3" name="Date Placeholder 2"/>
          <p:cNvSpPr>
            <a:spLocks noGrp="1"/>
          </p:cNvSpPr>
          <p:nvPr>
            <p:ph type="dt" idx="1"/>
          </p:nvPr>
        </p:nvSpPr>
        <p:spPr>
          <a:xfrm>
            <a:off x="3845947" y="0"/>
            <a:ext cx="2942220" cy="496491"/>
          </a:xfrm>
          <a:prstGeom prst="rect">
            <a:avLst/>
          </a:prstGeom>
        </p:spPr>
        <p:txBody>
          <a:bodyPr vert="horz" lIns="91980" tIns="45990" rIns="91980" bIns="45990" rtlCol="0"/>
          <a:lstStyle>
            <a:lvl1pPr algn="r">
              <a:defRPr sz="1200"/>
            </a:lvl1pPr>
          </a:lstStyle>
          <a:p>
            <a:fld id="{D2212A82-2CF6-408E-9AB9-0DA99A10609D}" type="datetimeFigureOut">
              <a:rPr lang="bs-Latn-BA" smtClean="0"/>
              <a:pPr/>
              <a:t>10.5.2016</a:t>
            </a:fld>
            <a:endParaRPr lang="bs-Latn-BA"/>
          </a:p>
        </p:txBody>
      </p:sp>
      <p:sp>
        <p:nvSpPr>
          <p:cNvPr id="4" name="Slide Image Placeholder 3"/>
          <p:cNvSpPr>
            <a:spLocks noGrp="1" noRot="1" noChangeAspect="1"/>
          </p:cNvSpPr>
          <p:nvPr>
            <p:ph type="sldImg" idx="2"/>
          </p:nvPr>
        </p:nvSpPr>
        <p:spPr>
          <a:xfrm>
            <a:off x="912813" y="744538"/>
            <a:ext cx="4964112" cy="3722687"/>
          </a:xfrm>
          <a:prstGeom prst="rect">
            <a:avLst/>
          </a:prstGeom>
          <a:noFill/>
          <a:ln w="12700">
            <a:solidFill>
              <a:prstClr val="black"/>
            </a:solidFill>
          </a:ln>
        </p:spPr>
        <p:txBody>
          <a:bodyPr vert="horz" lIns="91980" tIns="45990" rIns="91980" bIns="45990" rtlCol="0" anchor="ctr"/>
          <a:lstStyle/>
          <a:p>
            <a:endParaRPr lang="bs-Latn-BA"/>
          </a:p>
        </p:txBody>
      </p:sp>
      <p:sp>
        <p:nvSpPr>
          <p:cNvPr id="5" name="Notes Placeholder 4"/>
          <p:cNvSpPr>
            <a:spLocks noGrp="1"/>
          </p:cNvSpPr>
          <p:nvPr>
            <p:ph type="body" sz="quarter" idx="3"/>
          </p:nvPr>
        </p:nvSpPr>
        <p:spPr>
          <a:xfrm>
            <a:off x="678974" y="4716662"/>
            <a:ext cx="5431790" cy="4468415"/>
          </a:xfrm>
          <a:prstGeom prst="rect">
            <a:avLst/>
          </a:prstGeom>
        </p:spPr>
        <p:txBody>
          <a:bodyPr vert="horz" lIns="91980" tIns="45990" rIns="91980" bIns="4599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6" name="Footer Placeholder 5"/>
          <p:cNvSpPr>
            <a:spLocks noGrp="1"/>
          </p:cNvSpPr>
          <p:nvPr>
            <p:ph type="ftr" sz="quarter" idx="4"/>
          </p:nvPr>
        </p:nvSpPr>
        <p:spPr>
          <a:xfrm>
            <a:off x="0" y="9431599"/>
            <a:ext cx="2942220" cy="496491"/>
          </a:xfrm>
          <a:prstGeom prst="rect">
            <a:avLst/>
          </a:prstGeom>
        </p:spPr>
        <p:txBody>
          <a:bodyPr vert="horz" lIns="91980" tIns="45990" rIns="91980" bIns="45990" rtlCol="0" anchor="b"/>
          <a:lstStyle>
            <a:lvl1pPr algn="l">
              <a:defRPr sz="1200"/>
            </a:lvl1pPr>
          </a:lstStyle>
          <a:p>
            <a:endParaRPr lang="bs-Latn-BA"/>
          </a:p>
        </p:txBody>
      </p:sp>
      <p:sp>
        <p:nvSpPr>
          <p:cNvPr id="7" name="Slide Number Placeholder 6"/>
          <p:cNvSpPr>
            <a:spLocks noGrp="1"/>
          </p:cNvSpPr>
          <p:nvPr>
            <p:ph type="sldNum" sz="quarter" idx="5"/>
          </p:nvPr>
        </p:nvSpPr>
        <p:spPr>
          <a:xfrm>
            <a:off x="3845947" y="9431599"/>
            <a:ext cx="2942220" cy="496491"/>
          </a:xfrm>
          <a:prstGeom prst="rect">
            <a:avLst/>
          </a:prstGeom>
        </p:spPr>
        <p:txBody>
          <a:bodyPr vert="horz" lIns="91980" tIns="45990" rIns="91980" bIns="45990" rtlCol="0" anchor="b"/>
          <a:lstStyle>
            <a:lvl1pPr algn="r">
              <a:defRPr sz="1200"/>
            </a:lvl1pPr>
          </a:lstStyle>
          <a:p>
            <a:fld id="{CB522576-9696-49F4-ACC2-9764D7355BC2}" type="slidenum">
              <a:rPr lang="bs-Latn-BA" smtClean="0"/>
              <a:pPr/>
              <a:t>‹#›</a:t>
            </a:fld>
            <a:endParaRPr lang="bs-Latn-BA"/>
          </a:p>
        </p:txBody>
      </p:sp>
    </p:spTree>
    <p:extLst>
      <p:ext uri="{BB962C8B-B14F-4D97-AF65-F5344CB8AC3E}">
        <p14:creationId xmlns:p14="http://schemas.microsoft.com/office/powerpoint/2010/main" val="91321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s-Latn-BA" dirty="0"/>
          </a:p>
        </p:txBody>
      </p:sp>
      <p:sp>
        <p:nvSpPr>
          <p:cNvPr id="4" name="Slide Number Placeholder 3"/>
          <p:cNvSpPr>
            <a:spLocks noGrp="1"/>
          </p:cNvSpPr>
          <p:nvPr>
            <p:ph type="sldNum" sz="quarter" idx="10"/>
          </p:nvPr>
        </p:nvSpPr>
        <p:spPr/>
        <p:txBody>
          <a:bodyPr/>
          <a:lstStyle/>
          <a:p>
            <a:fld id="{CB522576-9696-49F4-ACC2-9764D7355BC2}" type="slidenum">
              <a:rPr lang="bs-Latn-BA" smtClean="0"/>
              <a:pPr/>
              <a:t>5</a:t>
            </a:fld>
            <a:endParaRPr lang="bs-Latn-BA"/>
          </a:p>
        </p:txBody>
      </p:sp>
    </p:spTree>
    <p:extLst>
      <p:ext uri="{BB962C8B-B14F-4D97-AF65-F5344CB8AC3E}">
        <p14:creationId xmlns:p14="http://schemas.microsoft.com/office/powerpoint/2010/main" val="2044738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s-Latn-BA"/>
          </a:p>
        </p:txBody>
      </p:sp>
      <p:sp>
        <p:nvSpPr>
          <p:cNvPr id="4" name="Slide Number Placeholder 3"/>
          <p:cNvSpPr>
            <a:spLocks noGrp="1"/>
          </p:cNvSpPr>
          <p:nvPr>
            <p:ph type="sldNum" sz="quarter" idx="10"/>
          </p:nvPr>
        </p:nvSpPr>
        <p:spPr/>
        <p:txBody>
          <a:bodyPr/>
          <a:lstStyle/>
          <a:p>
            <a:fld id="{CB522576-9696-49F4-ACC2-9764D7355BC2}" type="slidenum">
              <a:rPr lang="bs-Latn-BA" smtClean="0"/>
              <a:pPr/>
              <a:t>8</a:t>
            </a:fld>
            <a:endParaRPr lang="bs-Latn-BA"/>
          </a:p>
        </p:txBody>
      </p:sp>
    </p:spTree>
    <p:extLst>
      <p:ext uri="{BB962C8B-B14F-4D97-AF65-F5344CB8AC3E}">
        <p14:creationId xmlns:p14="http://schemas.microsoft.com/office/powerpoint/2010/main" val="126647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s-Latn-BA"/>
          </a:p>
        </p:txBody>
      </p:sp>
      <p:sp>
        <p:nvSpPr>
          <p:cNvPr id="4" name="Slide Number Placeholder 3"/>
          <p:cNvSpPr>
            <a:spLocks noGrp="1"/>
          </p:cNvSpPr>
          <p:nvPr>
            <p:ph type="sldNum" sz="quarter" idx="10"/>
          </p:nvPr>
        </p:nvSpPr>
        <p:spPr/>
        <p:txBody>
          <a:bodyPr/>
          <a:lstStyle/>
          <a:p>
            <a:fld id="{CB522576-9696-49F4-ACC2-9764D7355BC2}" type="slidenum">
              <a:rPr lang="bs-Latn-BA" smtClean="0"/>
              <a:pPr/>
              <a:t>9</a:t>
            </a:fld>
            <a:endParaRPr lang="bs-Latn-BA"/>
          </a:p>
        </p:txBody>
      </p:sp>
    </p:spTree>
    <p:extLst>
      <p:ext uri="{BB962C8B-B14F-4D97-AF65-F5344CB8AC3E}">
        <p14:creationId xmlns:p14="http://schemas.microsoft.com/office/powerpoint/2010/main" val="11048500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roup 4"/>
          <p:cNvGrpSpPr>
            <a:grpSpLocks/>
          </p:cNvGrpSpPr>
          <p:nvPr/>
        </p:nvGrpSpPr>
        <p:grpSpPr bwMode="auto">
          <a:xfrm>
            <a:off x="531813" y="430213"/>
            <a:ext cx="8072437" cy="1152525"/>
            <a:chOff x="730250" y="404813"/>
            <a:chExt cx="7705725" cy="1152525"/>
          </a:xfrm>
        </p:grpSpPr>
        <p:pic>
          <p:nvPicPr>
            <p:cNvPr id="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35825" y="496888"/>
              <a:ext cx="10080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p:cNvSpPr>
            <p:nvPr/>
          </p:nvSpPr>
          <p:spPr>
            <a:xfrm>
              <a:off x="730250" y="404813"/>
              <a:ext cx="7705725" cy="1152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bs-Latn-BA"/>
            </a:p>
          </p:txBody>
        </p:sp>
        <p:sp>
          <p:nvSpPr>
            <p:cNvPr id="6" name="TextBox 7"/>
            <p:cNvSpPr txBox="1">
              <a:spLocks noChangeArrowheads="1"/>
            </p:cNvSpPr>
            <p:nvPr/>
          </p:nvSpPr>
          <p:spPr bwMode="auto">
            <a:xfrm>
              <a:off x="2051664" y="611188"/>
              <a:ext cx="5041681"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bs-Latn-BA" sz="1400" b="1" dirty="0" smtClean="0"/>
                <a:t>Agencija za zaštitu ličnih/osobnih podataka u Bosni i Hercegovini</a:t>
              </a:r>
            </a:p>
            <a:p>
              <a:pPr algn="ctr" eaLnBrk="1" hangingPunct="1">
                <a:defRPr/>
              </a:pPr>
              <a:r>
                <a:rPr lang="bs-Cyrl-BA" sz="1400" b="1" dirty="0" smtClean="0"/>
                <a:t>Агенција за заштиту личних података у Босни и Херцеговини</a:t>
              </a:r>
            </a:p>
            <a:p>
              <a:pPr algn="ctr" eaLnBrk="1" hangingPunct="1">
                <a:defRPr/>
              </a:pPr>
              <a:r>
                <a:rPr lang="bs-Latn-BA" sz="1400" b="1" dirty="0" smtClean="0"/>
                <a:t>Personal Data Protection Agency in Bosnia and Herzegovina</a:t>
              </a:r>
            </a:p>
          </p:txBody>
        </p:sp>
        <p:pic>
          <p:nvPicPr>
            <p:cNvPr id="7" name="Picture 1" descr="bih-grb1"/>
            <p:cNvPicPr>
              <a:picLocks noChangeAspect="1" noChangeArrowheads="1"/>
            </p:cNvPicPr>
            <p:nvPr/>
          </p:nvPicPr>
          <p:blipFill>
            <a:blip r:embed="rId3">
              <a:lum bright="12000"/>
              <a:extLst>
                <a:ext uri="{28A0092B-C50C-407E-A947-70E740481C1C}">
                  <a14:useLocalDpi xmlns:a14="http://schemas.microsoft.com/office/drawing/2010/main" val="0"/>
                </a:ext>
              </a:extLst>
            </a:blip>
            <a:srcRect/>
            <a:stretch>
              <a:fillRect/>
            </a:stretch>
          </p:blipFill>
          <p:spPr bwMode="auto">
            <a:xfrm>
              <a:off x="900113" y="500063"/>
              <a:ext cx="86360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 Placeholder 2"/>
          <p:cNvSpPr>
            <a:spLocks noGrp="1"/>
          </p:cNvSpPr>
          <p:nvPr>
            <p:ph idx="1"/>
          </p:nvPr>
        </p:nvSpPr>
        <p:spPr bwMode="auto">
          <a:xfrm>
            <a:off x="457200" y="1711349"/>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en-US" noProof="0" smtClean="0"/>
              <a:t>Click to edit Master text styles</a:t>
            </a:r>
          </a:p>
        </p:txBody>
      </p:sp>
    </p:spTree>
    <p:extLst>
      <p:ext uri="{BB962C8B-B14F-4D97-AF65-F5344CB8AC3E}">
        <p14:creationId xmlns:p14="http://schemas.microsoft.com/office/powerpoint/2010/main" val="11949162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026" name="Group 4"/>
          <p:cNvGrpSpPr>
            <a:grpSpLocks/>
          </p:cNvGrpSpPr>
          <p:nvPr/>
        </p:nvGrpSpPr>
        <p:grpSpPr bwMode="auto">
          <a:xfrm>
            <a:off x="531813" y="430213"/>
            <a:ext cx="8072437" cy="1152525"/>
            <a:chOff x="730250" y="404813"/>
            <a:chExt cx="7705725" cy="1152525"/>
          </a:xfrm>
        </p:grpSpPr>
        <p:pic>
          <p:nvPicPr>
            <p:cNvPr id="1028"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496888"/>
              <a:ext cx="10080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p:cNvSpPr>
            <p:nvPr/>
          </p:nvSpPr>
          <p:spPr>
            <a:xfrm>
              <a:off x="730250" y="404813"/>
              <a:ext cx="7705725" cy="1152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bs-Latn-BA"/>
            </a:p>
          </p:txBody>
        </p:sp>
        <p:sp>
          <p:nvSpPr>
            <p:cNvPr id="10" name="TextBox 7"/>
            <p:cNvSpPr txBox="1">
              <a:spLocks noChangeArrowheads="1"/>
            </p:cNvSpPr>
            <p:nvPr/>
          </p:nvSpPr>
          <p:spPr bwMode="auto">
            <a:xfrm>
              <a:off x="2051664" y="611188"/>
              <a:ext cx="5041681"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r>
                <a:rPr lang="bs-Latn-BA" sz="1400" b="1" dirty="0" smtClean="0"/>
                <a:t>Agencija za zaštitu ličnih/osobnih podataka u Bosni i Hercegovini</a:t>
              </a:r>
            </a:p>
            <a:p>
              <a:pPr algn="ctr" eaLnBrk="1" hangingPunct="1">
                <a:defRPr/>
              </a:pPr>
              <a:r>
                <a:rPr lang="bs-Cyrl-BA" sz="1400" b="1" dirty="0" smtClean="0"/>
                <a:t>Агенција за заштиту личних података у Босни и Херцеговини</a:t>
              </a:r>
            </a:p>
            <a:p>
              <a:pPr algn="ctr" eaLnBrk="1" hangingPunct="1">
                <a:defRPr/>
              </a:pPr>
              <a:r>
                <a:rPr lang="bs-Latn-BA" sz="1400" b="1" dirty="0" smtClean="0"/>
                <a:t>Personal Data Protection Agency in Bosnia and Herzegovina</a:t>
              </a:r>
            </a:p>
          </p:txBody>
        </p:sp>
        <p:pic>
          <p:nvPicPr>
            <p:cNvPr id="1031" name="Picture 1" descr="bih-grb1"/>
            <p:cNvPicPr>
              <a:picLocks noChangeAspect="1" noChangeArrowheads="1"/>
            </p:cNvPicPr>
            <p:nvPr/>
          </p:nvPicPr>
          <p:blipFill>
            <a:blip r:embed="rId4">
              <a:lum bright="12000"/>
              <a:extLst>
                <a:ext uri="{28A0092B-C50C-407E-A947-70E740481C1C}">
                  <a14:useLocalDpi xmlns:a14="http://schemas.microsoft.com/office/drawing/2010/main" val="0"/>
                </a:ext>
              </a:extLst>
            </a:blip>
            <a:srcRect/>
            <a:stretch>
              <a:fillRect/>
            </a:stretch>
          </p:blipFill>
          <p:spPr bwMode="auto">
            <a:xfrm>
              <a:off x="900113" y="500063"/>
              <a:ext cx="863600" cy="98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Text Placeholder 2"/>
          <p:cNvSpPr>
            <a:spLocks noGrp="1"/>
          </p:cNvSpPr>
          <p:nvPr>
            <p:ph type="body" idx="1"/>
          </p:nvPr>
        </p:nvSpPr>
        <p:spPr bwMode="auto">
          <a:xfrm>
            <a:off x="457200" y="17113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bs-Latn-BA" smtClean="0"/>
              <a:t>Tekst ovdje</a:t>
            </a:r>
            <a:endParaRPr lang="en-US" smtClean="0"/>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zlp.gov.ba/" TargetMode="Externa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endParaRPr lang="bs-Latn-BA" sz="4000" dirty="0" smtClean="0"/>
          </a:p>
          <a:p>
            <a:pPr marL="0" indent="0" algn="ctr">
              <a:buNone/>
            </a:pPr>
            <a:r>
              <a:rPr lang="bs-Latn-BA" b="1" i="1" dirty="0" smtClean="0">
                <a:latin typeface="Arial" panose="020B0604020202020204" pitchFamily="34" charset="0"/>
                <a:cs typeface="Arial" panose="020B0604020202020204" pitchFamily="34" charset="0"/>
              </a:rPr>
              <a:t>PRACTICE OF EMPLOYERS AND GROUNDS FOR PERSONAL DATA PROCESSING OF CANDIDATES AND EMPLOYEES</a:t>
            </a:r>
          </a:p>
          <a:p>
            <a:pPr marL="0" indent="0" algn="ctr">
              <a:buNone/>
            </a:pPr>
            <a:endParaRPr lang="bs-Latn-BA" sz="2800" b="1" dirty="0"/>
          </a:p>
          <a:p>
            <a:pPr marL="0" indent="0" algn="ctr">
              <a:buNone/>
            </a:pPr>
            <a:endParaRPr lang="bs-Latn-BA" sz="4000" b="1" dirty="0" smtClean="0"/>
          </a:p>
          <a:p>
            <a:pPr marL="0" indent="0">
              <a:buNone/>
            </a:pPr>
            <a:r>
              <a:rPr lang="bs-Latn-BA" sz="2000" b="1" dirty="0" smtClean="0"/>
              <a:t>11th May 2016, Sarajevo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p:cNvSpPr>
            <a:spLocks noGrp="1"/>
          </p:cNvSpPr>
          <p:nvPr>
            <p:ph idx="1"/>
          </p:nvPr>
        </p:nvSpPr>
        <p:spPr>
          <a:xfrm>
            <a:off x="611560" y="1628800"/>
            <a:ext cx="7777162" cy="4525962"/>
          </a:xfrm>
        </p:spPr>
        <p:txBody>
          <a:bodyPr/>
          <a:lstStyle/>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endParaRPr lang="bs-Latn-BA" sz="2000" dirty="0" smtClean="0">
              <a:latin typeface="Times New Roman" pitchFamily="18" charset="0"/>
              <a:cs typeface="Times New Roman" pitchFamily="18" charset="0"/>
            </a:endParaRPr>
          </a:p>
          <a:p>
            <a:pPr marL="0" indent="0" algn="just" eaLnBrk="1" hangingPunct="1">
              <a:spcBef>
                <a:spcPct val="0"/>
              </a:spcBef>
              <a:buFont typeface="Arial" charset="0"/>
              <a:buNone/>
              <a:defRPr/>
            </a:pPr>
            <a:r>
              <a:rPr lang="bs-Latn-BA" sz="2000" dirty="0" smtClean="0">
                <a:latin typeface="Times New Roman" pitchFamily="18" charset="0"/>
                <a:cs typeface="Times New Roman" pitchFamily="18" charset="0"/>
              </a:rPr>
              <a:t>                                                                       </a:t>
            </a:r>
            <a:endParaRPr lang="bs-Latn-BA" sz="2800" dirty="0" smtClean="0">
              <a:latin typeface="Times New Roman" pitchFamily="18" charset="0"/>
              <a:cs typeface="Times New Roman" pitchFamily="18" charset="0"/>
            </a:endParaRPr>
          </a:p>
        </p:txBody>
      </p:sp>
      <p:pic>
        <p:nvPicPr>
          <p:cNvPr id="4" name="Picture 4" descr="biometrics large"/>
          <p:cNvPicPr>
            <a:picLocks noChangeAspect="1" noChangeArrowheads="1"/>
          </p:cNvPicPr>
          <p:nvPr/>
        </p:nvPicPr>
        <p:blipFill>
          <a:blip r:embed="rId2" cstate="print"/>
          <a:stretch>
            <a:fillRect/>
          </a:stretch>
        </p:blipFill>
        <p:spPr bwMode="auto">
          <a:xfrm>
            <a:off x="683568" y="1711325"/>
            <a:ext cx="7704856" cy="43099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3352884" y="2996952"/>
            <a:ext cx="2438233" cy="954107"/>
          </a:xfrm>
          <a:prstGeom prst="rect">
            <a:avLst/>
          </a:prstGeom>
        </p:spPr>
        <p:txBody>
          <a:bodyPr wrap="square">
            <a:spAutoFit/>
          </a:bodyPr>
          <a:lstStyle/>
          <a:p>
            <a:pPr algn="ctr"/>
            <a:r>
              <a:rPr lang="bs-Latn-BA" sz="2800" dirty="0" err="1" smtClean="0"/>
              <a:t>Thank</a:t>
            </a:r>
            <a:r>
              <a:rPr lang="bs-Latn-BA" sz="2800" dirty="0" smtClean="0"/>
              <a:t> you for your </a:t>
            </a:r>
            <a:r>
              <a:rPr lang="bs-Latn-BA" sz="2800" dirty="0" err="1" smtClean="0"/>
              <a:t>attention</a:t>
            </a:r>
            <a:endParaRPr lang="bs-Latn-BA" sz="2800" dirty="0"/>
          </a:p>
        </p:txBody>
      </p:sp>
      <p:sp>
        <p:nvSpPr>
          <p:cNvPr id="6" name="Rectangle 5"/>
          <p:cNvSpPr/>
          <p:nvPr/>
        </p:nvSpPr>
        <p:spPr>
          <a:xfrm>
            <a:off x="2286000" y="4398496"/>
            <a:ext cx="4572000" cy="830997"/>
          </a:xfrm>
          <a:prstGeom prst="rect">
            <a:avLst/>
          </a:prstGeom>
          <a:solidFill>
            <a:schemeClr val="bg1">
              <a:lumMod val="75000"/>
            </a:schemeClr>
          </a:solidFill>
          <a:ln>
            <a:solidFill>
              <a:srgbClr val="002060"/>
            </a:solidFill>
          </a:ln>
        </p:spPr>
        <p:txBody>
          <a:bodyPr wrap="square">
            <a:spAutoFit/>
          </a:bodyPr>
          <a:lstStyle/>
          <a:p>
            <a:pPr algn="ctr"/>
            <a:r>
              <a:rPr lang="bs-Latn-BA" sz="2400" dirty="0" smtClean="0"/>
              <a:t>Web: </a:t>
            </a:r>
            <a:r>
              <a:rPr lang="bs-Latn-BA" sz="2400" dirty="0" smtClean="0">
                <a:hlinkClick r:id="rId3"/>
              </a:rPr>
              <a:t>www.azlp.gov.ba</a:t>
            </a:r>
            <a:endParaRPr lang="bs-Latn-BA" sz="2400" dirty="0" smtClean="0"/>
          </a:p>
          <a:p>
            <a:pPr algn="ctr"/>
            <a:r>
              <a:rPr lang="bs-Latn-BA" sz="2400" smtClean="0"/>
              <a:t>E-mail</a:t>
            </a:r>
            <a:r>
              <a:rPr lang="bs-Latn-BA" sz="2400" dirty="0" smtClean="0"/>
              <a:t>: azlpinfo@azlp.gov.ba</a:t>
            </a:r>
            <a:endParaRPr lang="bs-Latn-BA" sz="2400" dirty="0"/>
          </a:p>
        </p:txBody>
      </p:sp>
    </p:spTree>
    <p:extLst>
      <p:ext uri="{BB962C8B-B14F-4D97-AF65-F5344CB8AC3E}">
        <p14:creationId xmlns:p14="http://schemas.microsoft.com/office/powerpoint/2010/main" val="134082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animEffect transition="in" filter="fade">
                                      <p:cBhvr>
                                        <p:cTn id="9" dur="30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lgn="just">
              <a:spcBef>
                <a:spcPts val="0"/>
              </a:spcBef>
              <a:buNone/>
              <a:defRPr/>
            </a:pPr>
            <a:r>
              <a:rPr lang="en-US" sz="2400" b="1" dirty="0" smtClean="0">
                <a:effectLst>
                  <a:outerShdw blurRad="38100" dist="38100" dir="2700000" algn="tl">
                    <a:srgbClr val="000000">
                      <a:alpha val="43137"/>
                    </a:srgbClr>
                  </a:outerShdw>
                </a:effectLst>
                <a:latin typeface="Times New Roman" pitchFamily="18" charset="0"/>
                <a:cs typeface="Times New Roman" pitchFamily="18" charset="0"/>
              </a:rPr>
              <a:t>Processing of personal data of candidates and employees</a:t>
            </a:r>
          </a:p>
          <a:p>
            <a:pPr marL="0" indent="0" algn="just">
              <a:spcBef>
                <a:spcPts val="0"/>
              </a:spcBef>
              <a:buNone/>
              <a:defRPr/>
            </a:pPr>
            <a:endParaRPr lang="en-US" sz="24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a:spcBef>
                <a:spcPts val="0"/>
              </a:spcBef>
              <a:buFont typeface="Wingdings" panose="05000000000000000000" pitchFamily="2" charset="2"/>
              <a:buChar char="Ø"/>
              <a:defRPr/>
            </a:pPr>
            <a:r>
              <a:rPr lang="en-US" sz="2400" noProof="1" smtClean="0">
                <a:latin typeface="Times New Roman" pitchFamily="18" charset="0"/>
                <a:cs typeface="Times New Roman" pitchFamily="18" charset="0"/>
              </a:rPr>
              <a:t>Data on records concerning their convictions,</a:t>
            </a:r>
          </a:p>
          <a:p>
            <a:pPr algn="just">
              <a:spcBef>
                <a:spcPts val="0"/>
              </a:spcBef>
              <a:buFont typeface="Wingdings" panose="05000000000000000000" pitchFamily="2" charset="2"/>
              <a:buChar char="Ø"/>
              <a:defRPr/>
            </a:pPr>
            <a:r>
              <a:rPr lang="en-US" sz="2400" noProof="1" smtClean="0">
                <a:latin typeface="Times New Roman" pitchFamily="18" charset="0"/>
                <a:cs typeface="Times New Roman" pitchFamily="18" charset="0"/>
              </a:rPr>
              <a:t>Data on </a:t>
            </a:r>
            <a:r>
              <a:rPr lang="en-US" sz="2400" noProof="1" smtClean="0">
                <a:latin typeface="Times New Roman" pitchFamily="18" charset="0"/>
                <a:cs typeface="Times New Roman" pitchFamily="18" charset="0"/>
              </a:rPr>
              <a:t>ph</a:t>
            </a:r>
            <a:r>
              <a:rPr lang="bs-Latn-BA" sz="2400" noProof="1" smtClean="0">
                <a:latin typeface="Times New Roman" pitchFamily="18" charset="0"/>
                <a:cs typeface="Times New Roman" pitchFamily="18" charset="0"/>
              </a:rPr>
              <a:t>y</a:t>
            </a:r>
            <a:r>
              <a:rPr lang="en-US" sz="2400" noProof="1" smtClean="0">
                <a:latin typeface="Times New Roman" pitchFamily="18" charset="0"/>
                <a:cs typeface="Times New Roman" pitchFamily="18" charset="0"/>
              </a:rPr>
              <a:t>sical </a:t>
            </a:r>
            <a:r>
              <a:rPr lang="en-US" sz="2400" noProof="1" smtClean="0">
                <a:latin typeface="Times New Roman" pitchFamily="18" charset="0"/>
                <a:cs typeface="Times New Roman" pitchFamily="18" charset="0"/>
              </a:rPr>
              <a:t>ability and </a:t>
            </a:r>
          </a:p>
          <a:p>
            <a:pPr algn="just">
              <a:spcBef>
                <a:spcPts val="0"/>
              </a:spcBef>
              <a:buFont typeface="Wingdings" panose="05000000000000000000" pitchFamily="2" charset="2"/>
              <a:buChar char="Ø"/>
              <a:defRPr/>
            </a:pPr>
            <a:r>
              <a:rPr lang="en-US" sz="2400" noProof="1" smtClean="0">
                <a:latin typeface="Times New Roman" pitchFamily="18" charset="0"/>
                <a:cs typeface="Times New Roman" pitchFamily="18" charset="0"/>
              </a:rPr>
              <a:t>Biometric data – fingerprint and voice recording.</a:t>
            </a:r>
            <a:endParaRPr lang="en-US" sz="2400" b="1" noProof="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spcBef>
                <a:spcPts val="0"/>
              </a:spcBef>
              <a:buFont typeface="Wingdings 3" pitchFamily="18" charset="2"/>
              <a:buNone/>
              <a:defRPr/>
            </a:pPr>
            <a:endParaRPr lang="en-US"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spcBef>
                <a:spcPts val="0"/>
              </a:spcBef>
              <a:buFont typeface="Wingdings 3" pitchFamily="18" charset="2"/>
              <a:buNone/>
              <a:defRPr/>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Legal framework in the field of employment</a:t>
            </a:r>
          </a:p>
          <a:p>
            <a:pPr marL="0" indent="0">
              <a:spcBef>
                <a:spcPts val="0"/>
              </a:spcBef>
              <a:buFont typeface="Wingdings 3" pitchFamily="18" charset="2"/>
              <a:buNone/>
              <a:defRPr/>
            </a:pPr>
            <a:endParaRPr lang="en-US" sz="2400" dirty="0" smtClean="0">
              <a:latin typeface="Times New Roman" panose="02020603050405020304" pitchFamily="18" charset="0"/>
              <a:cs typeface="Times New Roman" panose="02020603050405020304" pitchFamily="18" charset="0"/>
            </a:endParaRPr>
          </a:p>
          <a:p>
            <a:pPr algn="just">
              <a:spcBef>
                <a:spcPts val="0"/>
              </a:spcBef>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Criminal Procedure Code </a:t>
            </a:r>
          </a:p>
          <a:p>
            <a:pPr algn="just">
              <a:spcBef>
                <a:spcPts val="0"/>
              </a:spcBef>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Criminal Code</a:t>
            </a:r>
          </a:p>
          <a:p>
            <a:pPr algn="just">
              <a:spcBef>
                <a:spcPts val="0"/>
              </a:spcBef>
              <a:buFont typeface="Wingdings" panose="05000000000000000000" pitchFamily="2" charset="2"/>
              <a:buChar char="Ø"/>
              <a:defRPr/>
            </a:pPr>
            <a:r>
              <a:rPr lang="en-US" sz="2400" dirty="0" smtClean="0">
                <a:latin typeface="Arial" panose="020B0604020202020204" pitchFamily="34" charset="0"/>
                <a:cs typeface="Arial" panose="020B0604020202020204" pitchFamily="34" charset="0"/>
              </a:rPr>
              <a:t>Labor Law</a:t>
            </a:r>
          </a:p>
          <a:p>
            <a:pPr marL="0" indent="0" algn="just">
              <a:spcBef>
                <a:spcPts val="0"/>
              </a:spcBef>
              <a:buNone/>
              <a:defRPr/>
            </a:pPr>
            <a:endParaRPr lang="en-US" sz="2400" dirty="0" smtClean="0">
              <a:latin typeface="Arial" panose="020B0604020202020204" pitchFamily="34" charset="0"/>
              <a:cs typeface="Arial" panose="020B0604020202020204" pitchFamily="34" charset="0"/>
            </a:endParaRPr>
          </a:p>
          <a:p>
            <a:pPr marL="0" indent="0" algn="just">
              <a:spcBef>
                <a:spcPts val="0"/>
              </a:spcBef>
              <a:buNone/>
              <a:defRPr/>
            </a:pPr>
            <a:endParaRPr lang="en-US" sz="2400" dirty="0" smtClean="0">
              <a:latin typeface="Arial" panose="020B0604020202020204" pitchFamily="34" charset="0"/>
              <a:cs typeface="Arial" panose="020B0604020202020204" pitchFamily="34" charset="0"/>
            </a:endParaRPr>
          </a:p>
          <a:p>
            <a:pPr marL="0" indent="0" algn="just">
              <a:spcBef>
                <a:spcPts val="0"/>
              </a:spcBef>
              <a:buNone/>
              <a:defRPr/>
            </a:pPr>
            <a:endParaRPr lang="en-US" sz="2400" dirty="0" smtClean="0">
              <a:latin typeface="Arial" panose="020B0604020202020204" pitchFamily="34" charset="0"/>
              <a:cs typeface="Arial" panose="020B0604020202020204" pitchFamily="34" charset="0"/>
            </a:endParaRPr>
          </a:p>
          <a:p>
            <a:pPr marL="0" indent="0" algn="just">
              <a:spcBef>
                <a:spcPts val="0"/>
              </a:spcBef>
              <a:buFont typeface="Wingdings" pitchFamily="2" charset="2"/>
              <a:buChar char="Ø"/>
              <a:defRPr/>
            </a:pPr>
            <a:endParaRPr lang="en-US" sz="2000" dirty="0" smtClean="0">
              <a:latin typeface="Times New Roman" pitchFamily="18" charset="0"/>
              <a:cs typeface="Times New Roman" pitchFamily="18" charset="0"/>
            </a:endParaRPr>
          </a:p>
          <a:p>
            <a:pPr marL="0" indent="0" algn="just">
              <a:spcBef>
                <a:spcPts val="0"/>
              </a:spcBef>
              <a:buFont typeface="Wingdings" pitchFamily="2" charset="2"/>
              <a:buChar char="Ø"/>
              <a:defRPr/>
            </a:pPr>
            <a:endParaRPr lang="en-US" sz="4000" dirty="0" smtClean="0"/>
          </a:p>
          <a:p>
            <a:pPr marL="0" indent="0" algn="ctr">
              <a:buNone/>
            </a:pPr>
            <a:r>
              <a:rPr lang="en-US" sz="4000" b="1" dirty="0" smtClean="0"/>
              <a:t> </a:t>
            </a:r>
            <a:endParaRPr lang="en-US" sz="4400" b="1" dirty="0" smtClean="0"/>
          </a:p>
        </p:txBody>
      </p:sp>
    </p:spTree>
    <p:extLst>
      <p:ext uri="{BB962C8B-B14F-4D97-AF65-F5344CB8AC3E}">
        <p14:creationId xmlns:p14="http://schemas.microsoft.com/office/powerpoint/2010/main" val="3400422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916832"/>
            <a:ext cx="8229600" cy="45259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buNone/>
            </a:pPr>
            <a:endParaRPr lang="bs-Latn-BA" sz="2000" b="1" dirty="0" smtClean="0">
              <a:latin typeface="Arial" panose="020B0604020202020204" pitchFamily="34" charset="0"/>
              <a:cs typeface="Arial" panose="020B0604020202020204" pitchFamily="34" charset="0"/>
            </a:endParaRPr>
          </a:p>
          <a:p>
            <a:pPr marL="0" indent="0" algn="ctr">
              <a:buNone/>
            </a:pPr>
            <a:endParaRPr lang="bs-Latn-BA" sz="2400" b="1" dirty="0" smtClean="0">
              <a:latin typeface="Times New Roman" panose="02020603050405020304" pitchFamily="18" charset="0"/>
              <a:cs typeface="Times New Roman" panose="02020603050405020304" pitchFamily="18" charset="0"/>
            </a:endParaRPr>
          </a:p>
          <a:p>
            <a:pPr marL="0" indent="0" algn="just">
              <a:buNone/>
            </a:pPr>
            <a:r>
              <a:rPr lang="bs-Latn-BA" sz="2000" dirty="0" smtClean="0">
                <a:latin typeface="Times New Roman" panose="02020603050405020304" pitchFamily="18" charset="0"/>
                <a:cs typeface="Times New Roman" panose="02020603050405020304" pitchFamily="18" charset="0"/>
              </a:rPr>
              <a:t>Data </a:t>
            </a:r>
            <a:r>
              <a:rPr lang="bs-Latn-BA" sz="2000" dirty="0" err="1" smtClean="0">
                <a:latin typeface="Times New Roman" panose="02020603050405020304" pitchFamily="18" charset="0"/>
                <a:cs typeface="Times New Roman" panose="02020603050405020304" pitchFamily="18" charset="0"/>
              </a:rPr>
              <a:t>processing</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from</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criminal</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records</a:t>
            </a:r>
            <a:r>
              <a:rPr lang="bs-Latn-BA" sz="2000" dirty="0" smtClean="0">
                <a:latin typeface="Times New Roman" panose="02020603050405020304" pitchFamily="18" charset="0"/>
                <a:cs typeface="Times New Roman" panose="02020603050405020304" pitchFamily="18" charset="0"/>
              </a:rPr>
              <a:t> is </a:t>
            </a:r>
            <a:r>
              <a:rPr lang="bs-Latn-BA" sz="2000" dirty="0" err="1" smtClean="0">
                <a:latin typeface="Times New Roman" panose="02020603050405020304" pitchFamily="18" charset="0"/>
                <a:cs typeface="Times New Roman" panose="02020603050405020304" pitchFamily="18" charset="0"/>
              </a:rPr>
              <a:t>regulated</a:t>
            </a:r>
            <a:r>
              <a:rPr lang="bs-Latn-BA" sz="2000" dirty="0" smtClean="0">
                <a:latin typeface="Times New Roman" panose="02020603050405020304" pitchFamily="18" charset="0"/>
                <a:cs typeface="Times New Roman" panose="02020603050405020304" pitchFamily="18" charset="0"/>
              </a:rPr>
              <a:t> by </a:t>
            </a:r>
            <a:r>
              <a:rPr lang="bs-Latn-BA" sz="2000" dirty="0" err="1" smtClean="0">
                <a:latin typeface="Times New Roman" panose="02020603050405020304" pitchFamily="18" charset="0"/>
                <a:cs typeface="Times New Roman" panose="02020603050405020304" pitchFamily="18" charset="0"/>
              </a:rPr>
              <a:t>Criminal</a:t>
            </a:r>
            <a:r>
              <a:rPr lang="bs-Latn-BA" sz="2000" dirty="0" smtClean="0">
                <a:latin typeface="Times New Roman" panose="02020603050405020304" pitchFamily="18" charset="0"/>
                <a:cs typeface="Times New Roman" panose="02020603050405020304" pitchFamily="18" charset="0"/>
              </a:rPr>
              <a:t> Law</a:t>
            </a:r>
            <a:r>
              <a:rPr lang="sr-Latn-BA" sz="2000" dirty="0" smtClean="0">
                <a:latin typeface="Times New Roman" panose="02020603050405020304" pitchFamily="18" charset="0"/>
                <a:cs typeface="Times New Roman" panose="02020603050405020304" pitchFamily="18" charset="0"/>
              </a:rPr>
              <a:t> in </a:t>
            </a:r>
            <a:r>
              <a:rPr lang="sr-Cyrl-BA" sz="2000" dirty="0" err="1" smtClean="0">
                <a:latin typeface="Times New Roman" panose="02020603050405020304" pitchFamily="18" charset="0"/>
                <a:cs typeface="Times New Roman" panose="02020603050405020304" pitchFamily="18" charset="0"/>
              </a:rPr>
              <a:t>BiH</a:t>
            </a:r>
            <a:r>
              <a:rPr lang="sr-Cyrl-BA" sz="2000" dirty="0">
                <a:latin typeface="Times New Roman" panose="02020603050405020304" pitchFamily="18" charset="0"/>
                <a:cs typeface="Times New Roman" panose="02020603050405020304" pitchFamily="18" charset="0"/>
              </a:rPr>
              <a:t>, </a:t>
            </a:r>
            <a:r>
              <a:rPr lang="bs-Latn-BA" sz="2000" dirty="0" smtClean="0">
                <a:latin typeface="Times New Roman" panose="02020603050405020304" pitchFamily="18" charset="0"/>
                <a:cs typeface="Times New Roman" panose="02020603050405020304" pitchFamily="18" charset="0"/>
              </a:rPr>
              <a:t>which, inter </a:t>
            </a:r>
            <a:r>
              <a:rPr lang="bs-Latn-BA" sz="2000" dirty="0" err="1" smtClean="0">
                <a:latin typeface="Times New Roman" panose="02020603050405020304" pitchFamily="18" charset="0"/>
                <a:cs typeface="Times New Roman" panose="02020603050405020304" pitchFamily="18" charset="0"/>
              </a:rPr>
              <a:t>alia</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stipulates</a:t>
            </a:r>
            <a:r>
              <a:rPr lang="bs-Latn-BA" sz="2000" dirty="0" smtClean="0">
                <a:latin typeface="Times New Roman" panose="02020603050405020304" pitchFamily="18" charset="0"/>
                <a:cs typeface="Times New Roman" panose="02020603050405020304" pitchFamily="18" charset="0"/>
              </a:rPr>
              <a:t>:</a:t>
            </a:r>
            <a:endParaRPr lang="sr-Latn-BA" sz="20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2000" dirty="0" err="1" smtClean="0">
                <a:latin typeface="Times New Roman" panose="02020603050405020304" pitchFamily="18" charset="0"/>
                <a:cs typeface="Times New Roman" panose="02020603050405020304" pitchFamily="18" charset="0"/>
              </a:rPr>
              <a:t>that</a:t>
            </a:r>
            <a:r>
              <a:rPr lang="bs-Latn-BA" sz="2000" dirty="0" smtClean="0">
                <a:latin typeface="Times New Roman" panose="02020603050405020304" pitchFamily="18" charset="0"/>
                <a:cs typeface="Times New Roman" panose="02020603050405020304" pitchFamily="18" charset="0"/>
              </a:rPr>
              <a:t> the </a:t>
            </a:r>
            <a:r>
              <a:rPr lang="bs-Latn-BA" sz="2000" dirty="0" err="1" smtClean="0">
                <a:latin typeface="Times New Roman" panose="02020603050405020304" pitchFamily="18" charset="0"/>
                <a:cs typeface="Times New Roman" panose="02020603050405020304" pitchFamily="18" charset="0"/>
              </a:rPr>
              <a:t>authority</a:t>
            </a:r>
            <a:r>
              <a:rPr lang="bs-Latn-BA" sz="2000" dirty="0" smtClean="0">
                <a:latin typeface="Times New Roman" panose="02020603050405020304" pitchFamily="18" charset="0"/>
                <a:cs typeface="Times New Roman" panose="02020603050405020304" pitchFamily="18" charset="0"/>
              </a:rPr>
              <a:t> ex </a:t>
            </a:r>
            <a:r>
              <a:rPr lang="bs-Latn-BA" sz="2000" dirty="0" err="1" smtClean="0">
                <a:latin typeface="Times New Roman" panose="02020603050405020304" pitchFamily="18" charset="0"/>
                <a:cs typeface="Times New Roman" panose="02020603050405020304" pitchFamily="18" charset="0"/>
              </a:rPr>
              <a:t>officio</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shall</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obtain</a:t>
            </a:r>
            <a:r>
              <a:rPr lang="bs-Latn-BA" sz="2000" dirty="0" smtClean="0">
                <a:latin typeface="Times New Roman" panose="02020603050405020304" pitchFamily="18" charset="0"/>
                <a:cs typeface="Times New Roman" panose="02020603050405020304" pitchFamily="18" charset="0"/>
              </a:rPr>
              <a:t> a </a:t>
            </a:r>
            <a:r>
              <a:rPr lang="bs-Latn-BA" sz="2000" dirty="0" err="1" smtClean="0">
                <a:latin typeface="Times New Roman" panose="02020603050405020304" pitchFamily="18" charset="0"/>
                <a:cs typeface="Times New Roman" panose="02020603050405020304" pitchFamily="18" charset="0"/>
              </a:rPr>
              <a:t>Criminal</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Records</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Registry</a:t>
            </a:r>
            <a:r>
              <a:rPr lang="bs-Latn-BA" sz="2000" dirty="0" smtClean="0">
                <a:latin typeface="Times New Roman" panose="02020603050405020304" pitchFamily="18" charset="0"/>
                <a:cs typeface="Times New Roman" panose="02020603050405020304" pitchFamily="18" charset="0"/>
              </a:rPr>
              <a:t>, if </a:t>
            </a:r>
            <a:r>
              <a:rPr lang="bs-Latn-BA" sz="2000" dirty="0" err="1" smtClean="0">
                <a:latin typeface="Times New Roman" panose="02020603050405020304" pitchFamily="18" charset="0"/>
                <a:cs typeface="Times New Roman" panose="02020603050405020304" pitchFamily="18" charset="0"/>
              </a:rPr>
              <a:t>there</a:t>
            </a:r>
            <a:r>
              <a:rPr lang="bs-Latn-BA" sz="2000" dirty="0" smtClean="0">
                <a:latin typeface="Times New Roman" panose="02020603050405020304" pitchFamily="18" charset="0"/>
                <a:cs typeface="Times New Roman" panose="02020603050405020304" pitchFamily="18" charset="0"/>
              </a:rPr>
              <a:t> is an </a:t>
            </a:r>
            <a:r>
              <a:rPr lang="bs-Latn-BA" sz="2000" dirty="0" err="1" smtClean="0">
                <a:latin typeface="Times New Roman" panose="02020603050405020304" pitchFamily="18" charset="0"/>
                <a:cs typeface="Times New Roman" panose="02020603050405020304" pitchFamily="18" charset="0"/>
              </a:rPr>
              <a:t>interest</a:t>
            </a:r>
            <a:r>
              <a:rPr lang="bs-Latn-BA" sz="2000" dirty="0" smtClean="0">
                <a:latin typeface="Times New Roman" panose="02020603050405020304" pitchFamily="18" charset="0"/>
                <a:cs typeface="Times New Roman" panose="02020603050405020304" pitchFamily="18" charset="0"/>
              </a:rPr>
              <a:t> for </a:t>
            </a:r>
            <a:r>
              <a:rPr lang="bs-Latn-BA" sz="2000" dirty="0" err="1" smtClean="0">
                <a:latin typeface="Times New Roman" panose="02020603050405020304" pitchFamily="18" charset="0"/>
                <a:cs typeface="Times New Roman" panose="02020603050405020304" pitchFamily="18" charset="0"/>
              </a:rPr>
              <a:t>that</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based</a:t>
            </a:r>
            <a:r>
              <a:rPr lang="bs-Latn-BA" sz="2000" dirty="0" smtClean="0">
                <a:latin typeface="Times New Roman" panose="02020603050405020304" pitchFamily="18" charset="0"/>
                <a:cs typeface="Times New Roman" panose="02020603050405020304" pitchFamily="18" charset="0"/>
              </a:rPr>
              <a:t> on law,</a:t>
            </a:r>
          </a:p>
          <a:p>
            <a:pPr algn="just">
              <a:buFont typeface="Wingdings" panose="05000000000000000000" pitchFamily="2" charset="2"/>
              <a:buChar char="Ø"/>
            </a:pPr>
            <a:endParaRPr lang="sr-Latn-BA" sz="20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bs-Latn-BA" sz="2000" dirty="0" err="1" smtClean="0">
                <a:latin typeface="Times New Roman" panose="02020603050405020304" pitchFamily="18" charset="0"/>
                <a:cs typeface="Times New Roman" panose="02020603050405020304" pitchFamily="18" charset="0"/>
              </a:rPr>
              <a:t>that</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nobody</a:t>
            </a:r>
            <a:r>
              <a:rPr lang="bs-Latn-BA" sz="2000" dirty="0" smtClean="0">
                <a:latin typeface="Times New Roman" panose="02020603050405020304" pitchFamily="18" charset="0"/>
                <a:cs typeface="Times New Roman" panose="02020603050405020304" pitchFamily="18" charset="0"/>
              </a:rPr>
              <a:t> has </a:t>
            </a:r>
            <a:r>
              <a:rPr lang="bs-Latn-BA" sz="2000" dirty="0" err="1" smtClean="0">
                <a:latin typeface="Times New Roman" panose="02020603050405020304" pitchFamily="18" charset="0"/>
                <a:cs typeface="Times New Roman" panose="02020603050405020304" pitchFamily="18" charset="0"/>
              </a:rPr>
              <a:t>right</a:t>
            </a:r>
            <a:r>
              <a:rPr lang="bs-Latn-BA" sz="2000" dirty="0" smtClean="0">
                <a:latin typeface="Times New Roman" panose="02020603050405020304" pitchFamily="18" charset="0"/>
                <a:cs typeface="Times New Roman" panose="02020603050405020304" pitchFamily="18" charset="0"/>
              </a:rPr>
              <a:t> to </a:t>
            </a:r>
            <a:r>
              <a:rPr lang="bs-Latn-BA" sz="2000" dirty="0" err="1" smtClean="0">
                <a:latin typeface="Times New Roman" panose="02020603050405020304" pitchFamily="18" charset="0"/>
                <a:cs typeface="Times New Roman" panose="02020603050405020304" pitchFamily="18" charset="0"/>
              </a:rPr>
              <a:t>demand</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that</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citizens</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submit</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records</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concerning</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their</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convictions</a:t>
            </a:r>
            <a:r>
              <a:rPr lang="bs-Latn-BA" sz="2000" dirty="0" smtClean="0">
                <a:latin typeface="Times New Roman" panose="02020603050405020304" pitchFamily="18" charset="0"/>
                <a:cs typeface="Times New Roman" panose="02020603050405020304" pitchFamily="18" charset="0"/>
              </a:rPr>
              <a:t>.</a:t>
            </a:r>
            <a:endParaRPr lang="bs-Latn-BA" sz="2800" u="sng" dirty="0">
              <a:latin typeface="Times New Roman" pitchFamily="18" charset="0"/>
              <a:cs typeface="Times New Roman" pitchFamily="18" charset="0"/>
            </a:endParaRPr>
          </a:p>
        </p:txBody>
      </p:sp>
    </p:spTree>
    <p:extLst>
      <p:ext uri="{BB962C8B-B14F-4D97-AF65-F5344CB8AC3E}">
        <p14:creationId xmlns:p14="http://schemas.microsoft.com/office/powerpoint/2010/main" val="4282680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lgn="just">
              <a:spcBef>
                <a:spcPts val="0"/>
              </a:spcBef>
              <a:buNone/>
              <a:defRPr/>
            </a:pPr>
            <a:endParaRPr lang="bs-Latn-BA" sz="2400" dirty="0" smtClean="0">
              <a:latin typeface="Times New Roman" pitchFamily="18" charset="0"/>
              <a:cs typeface="Times New Roman" pitchFamily="18" charset="0"/>
            </a:endParaRPr>
          </a:p>
          <a:p>
            <a:pPr marL="0" indent="0" algn="just">
              <a:spcBef>
                <a:spcPts val="0"/>
              </a:spcBef>
              <a:buNone/>
              <a:defRPr/>
            </a:pPr>
            <a:r>
              <a:rPr lang="en-US" sz="2400" dirty="0" smtClean="0">
                <a:latin typeface="Times New Roman" pitchFamily="18" charset="0"/>
                <a:cs typeface="Times New Roman" pitchFamily="18" charset="0"/>
              </a:rPr>
              <a:t>Labor Laws stipulate that:</a:t>
            </a:r>
          </a:p>
          <a:p>
            <a:pPr marL="0" indent="0" algn="just">
              <a:spcBef>
                <a:spcPts val="0"/>
              </a:spcBef>
              <a:buNone/>
              <a:defRPr/>
            </a:pPr>
            <a:endParaRPr lang="en-US" sz="2400" dirty="0" smtClean="0">
              <a:latin typeface="Times New Roman" pitchFamily="18" charset="0"/>
              <a:cs typeface="Times New Roman" pitchFamily="18" charset="0"/>
            </a:endParaRPr>
          </a:p>
          <a:p>
            <a:pPr>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When concluding a work contract an employer cannot demand from an employee data that are not directly related to </a:t>
            </a:r>
            <a:r>
              <a:rPr lang="bs-Latn-BA" sz="2000" dirty="0" smtClean="0">
                <a:latin typeface="Times New Roman" panose="02020603050405020304" pitchFamily="18" charset="0"/>
                <a:cs typeface="Times New Roman" panose="02020603050405020304" pitchFamily="18" charset="0"/>
              </a:rPr>
              <a:t>the nature of work </a:t>
            </a:r>
            <a:r>
              <a:rPr lang="bs-Latn-BA" sz="2000" dirty="0" err="1" smtClean="0">
                <a:latin typeface="Times New Roman" panose="02020603050405020304" pitchFamily="18" charset="0"/>
                <a:cs typeface="Times New Roman" panose="02020603050405020304" pitchFamily="18" charset="0"/>
              </a:rPr>
              <a:t>activities</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that</a:t>
            </a:r>
            <a:r>
              <a:rPr lang="bs-Latn-BA" sz="2000" dirty="0" smtClean="0">
                <a:latin typeface="Times New Roman" panose="02020603050405020304" pitchFamily="18" charset="0"/>
                <a:cs typeface="Times New Roman" panose="02020603050405020304" pitchFamily="18" charset="0"/>
              </a:rPr>
              <a:t> the </a:t>
            </a:r>
            <a:r>
              <a:rPr lang="bs-Latn-BA" sz="2000" dirty="0" err="1" smtClean="0">
                <a:latin typeface="Times New Roman" panose="02020603050405020304" pitchFamily="18" charset="0"/>
                <a:cs typeface="Times New Roman" panose="02020603050405020304" pitchFamily="18" charset="0"/>
              </a:rPr>
              <a:t>employee</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should</a:t>
            </a:r>
            <a:r>
              <a:rPr lang="bs-Latn-BA" sz="2000" dirty="0" smtClean="0">
                <a:latin typeface="Times New Roman" panose="02020603050405020304" pitchFamily="18" charset="0"/>
                <a:cs typeface="Times New Roman" panose="02020603050405020304" pitchFamily="18" charset="0"/>
              </a:rPr>
              <a:t> </a:t>
            </a:r>
            <a:r>
              <a:rPr lang="bs-Latn-BA" sz="2000" dirty="0" err="1" smtClean="0">
                <a:latin typeface="Times New Roman" panose="02020603050405020304" pitchFamily="18" charset="0"/>
                <a:cs typeface="Times New Roman" panose="02020603050405020304" pitchFamily="18" charset="0"/>
              </a:rPr>
              <a:t>perform</a:t>
            </a:r>
            <a:endParaRPr lang="bs-Latn-BA" sz="2000" dirty="0" smtClean="0">
              <a:latin typeface="Times New Roman" panose="02020603050405020304" pitchFamily="18" charset="0"/>
              <a:cs typeface="Times New Roman" panose="02020603050405020304" pitchFamily="18" charset="0"/>
            </a:endParaRPr>
          </a:p>
          <a:p>
            <a:pPr marL="0" indent="0">
              <a:buNone/>
            </a:pPr>
            <a:endParaRPr lang="en-US" sz="2000" dirty="0" smtClean="0">
              <a:latin typeface="Times New Roman" panose="02020603050405020304" pitchFamily="18" charset="0"/>
              <a:cs typeface="Times New Roman" panose="02020603050405020304" pitchFamily="18" charset="0"/>
            </a:endParaRPr>
          </a:p>
          <a:p>
            <a:pPr algn="just">
              <a:spcBef>
                <a:spcPts val="0"/>
              </a:spcBef>
              <a:buFont typeface="Wingdings" panose="05000000000000000000" pitchFamily="2" charset="2"/>
              <a:buChar char="Ø"/>
              <a:defRPr/>
            </a:pPr>
            <a:r>
              <a:rPr lang="en-US" sz="2000" dirty="0" smtClean="0">
                <a:latin typeface="Times New Roman" panose="02020603050405020304" pitchFamily="18" charset="0"/>
                <a:cs typeface="Times New Roman" panose="02020603050405020304" pitchFamily="18" charset="0"/>
              </a:rPr>
              <a:t>Personal data of employees may not be collected, processed, used or delivered to third parties, unless it is stipulated by law or if it is necessary for exercise of rights and obligations from employment. </a:t>
            </a:r>
          </a:p>
          <a:p>
            <a:pPr marL="0" indent="0" algn="just">
              <a:spcBef>
                <a:spcPts val="0"/>
              </a:spcBef>
              <a:buNone/>
              <a:defRPr/>
            </a:pPr>
            <a:endParaRPr lang="bs-Latn-BA" sz="2400" dirty="0" smtClean="0">
              <a:latin typeface="Arial" panose="020B0604020202020204" pitchFamily="34" charset="0"/>
              <a:cs typeface="Arial" panose="020B0604020202020204" pitchFamily="34" charset="0"/>
            </a:endParaRPr>
          </a:p>
          <a:p>
            <a:pPr marL="0" indent="0" algn="just">
              <a:spcBef>
                <a:spcPts val="0"/>
              </a:spcBef>
              <a:buFont typeface="Wingdings" pitchFamily="2" charset="2"/>
              <a:buChar char="Ø"/>
              <a:defRPr/>
            </a:pPr>
            <a:endParaRPr lang="bs-Latn-BA" sz="2000" dirty="0">
              <a:latin typeface="Times New Roman" pitchFamily="18" charset="0"/>
              <a:cs typeface="Times New Roman" pitchFamily="18" charset="0"/>
            </a:endParaRPr>
          </a:p>
          <a:p>
            <a:pPr marL="0" indent="0" algn="just">
              <a:spcBef>
                <a:spcPts val="0"/>
              </a:spcBef>
              <a:buFont typeface="Wingdings" pitchFamily="2" charset="2"/>
              <a:buChar char="Ø"/>
              <a:defRPr/>
            </a:pPr>
            <a:endParaRPr lang="bs-Latn-BA" sz="4000" dirty="0" smtClean="0"/>
          </a:p>
          <a:p>
            <a:pPr marL="0" indent="0" algn="ctr">
              <a:buNone/>
            </a:pPr>
            <a:r>
              <a:rPr lang="bs-Latn-BA" sz="4000" b="1" dirty="0" smtClean="0"/>
              <a:t> </a:t>
            </a:r>
            <a:endParaRPr lang="bs-Latn-BA" sz="4400" b="1" dirty="0" smtClean="0"/>
          </a:p>
        </p:txBody>
      </p:sp>
    </p:spTree>
    <p:extLst>
      <p:ext uri="{BB962C8B-B14F-4D97-AF65-F5344CB8AC3E}">
        <p14:creationId xmlns:p14="http://schemas.microsoft.com/office/powerpoint/2010/main" val="1735338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lgn="just">
              <a:buNone/>
            </a:pPr>
            <a:endParaRPr lang="sr-Latn-BA" sz="2400" dirty="0" smtClean="0">
              <a:latin typeface="Times New Roman" panose="02020603050405020304" pitchFamily="18" charset="0"/>
              <a:cs typeface="Times New Roman" panose="02020603050405020304" pitchFamily="18" charset="0"/>
            </a:endParaRPr>
          </a:p>
          <a:p>
            <a:pPr marL="0" indent="0" algn="ctr">
              <a:buNone/>
            </a:pPr>
            <a:r>
              <a:rPr lang="bs-Latn-BA" sz="2400" b="1" dirty="0" err="1" smtClean="0">
                <a:latin typeface="Times New Roman" panose="02020603050405020304" pitchFamily="18" charset="0"/>
                <a:cs typeface="Times New Roman" pitchFamily="18" charset="0"/>
              </a:rPr>
              <a:t>Criminal</a:t>
            </a:r>
            <a:r>
              <a:rPr lang="bs-Latn-BA" sz="2400" b="1" dirty="0" smtClean="0">
                <a:latin typeface="Times New Roman" panose="02020603050405020304" pitchFamily="18" charset="0"/>
                <a:cs typeface="Times New Roman" pitchFamily="18" charset="0"/>
              </a:rPr>
              <a:t> </a:t>
            </a:r>
            <a:r>
              <a:rPr lang="bs-Latn-BA" sz="2400" b="1" dirty="0" err="1" smtClean="0">
                <a:latin typeface="Times New Roman" panose="02020603050405020304" pitchFamily="18" charset="0"/>
                <a:cs typeface="Times New Roman" pitchFamily="18" charset="0"/>
              </a:rPr>
              <a:t>Records</a:t>
            </a:r>
            <a:r>
              <a:rPr lang="bs-Latn-BA" sz="2400" b="1" dirty="0" smtClean="0">
                <a:latin typeface="Times New Roman" panose="02020603050405020304" pitchFamily="18" charset="0"/>
                <a:cs typeface="Times New Roman" pitchFamily="18" charset="0"/>
              </a:rPr>
              <a:t> Data</a:t>
            </a:r>
            <a:endParaRPr lang="bs-Latn-BA" sz="2400" b="1" dirty="0">
              <a:latin typeface="Times New Roman" panose="02020603050405020304" pitchFamily="18" charset="0"/>
              <a:cs typeface="Times New Roman" pitchFamily="18" charset="0"/>
            </a:endParaRPr>
          </a:p>
          <a:p>
            <a:pPr marL="0" indent="0" algn="ctr">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smtClean="0">
                <a:latin typeface="Times New Roman" panose="02020603050405020304" pitchFamily="18" charset="0"/>
                <a:cs typeface="Times New Roman" panose="02020603050405020304" pitchFamily="18" charset="0"/>
              </a:rPr>
              <a:t>Employer’s request in which</a:t>
            </a:r>
            <a:r>
              <a:rPr lang="sr-Latn-BA" sz="2400" dirty="0">
                <a:latin typeface="Times New Roman" panose="02020603050405020304" pitchFamily="18" charset="0"/>
                <a:cs typeface="Times New Roman" panose="02020603050405020304" pitchFamily="18" charset="0"/>
              </a:rPr>
              <a:t> </a:t>
            </a:r>
            <a:r>
              <a:rPr lang="sr-Latn-BA" sz="2400" dirty="0" smtClean="0">
                <a:latin typeface="Times New Roman" panose="02020603050405020304" pitchFamily="18" charset="0"/>
                <a:cs typeface="Times New Roman" panose="02020603050405020304" pitchFamily="18" charset="0"/>
              </a:rPr>
              <a:t>job application of candidates should be accompanied by data from </a:t>
            </a:r>
            <a:r>
              <a:rPr lang="sr-Latn-BA" sz="2400" dirty="0" smtClean="0">
                <a:latin typeface="Times New Roman" panose="02020603050405020304" pitchFamily="18" charset="0"/>
                <a:cs typeface="Times New Roman" panose="02020603050405020304" pitchFamily="18" charset="0"/>
              </a:rPr>
              <a:t>Criminal </a:t>
            </a:r>
            <a:r>
              <a:rPr lang="sr-Latn-BA" sz="2400" dirty="0" smtClean="0">
                <a:latin typeface="Times New Roman" panose="02020603050405020304" pitchFamily="18" charset="0"/>
                <a:cs typeface="Times New Roman" panose="02020603050405020304" pitchFamily="18" charset="0"/>
              </a:rPr>
              <a:t>Record, </a:t>
            </a:r>
          </a:p>
          <a:p>
            <a:pPr marL="0" indent="0" algn="just">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err="1" smtClean="0">
                <a:latin typeface="Times New Roman" panose="02020603050405020304" pitchFamily="18" charset="0"/>
                <a:cs typeface="Times New Roman" panose="02020603050405020304" pitchFamily="18" charset="0"/>
              </a:rPr>
              <a:t>Empoyer’s</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request</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that</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employees</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should</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deliver</a:t>
            </a:r>
            <a:r>
              <a:rPr lang="sr-Latn-BA" sz="2400" dirty="0" smtClean="0">
                <a:latin typeface="Times New Roman" panose="02020603050405020304" pitchFamily="18" charset="0"/>
                <a:cs typeface="Times New Roman" panose="02020603050405020304" pitchFamily="18" charset="0"/>
              </a:rPr>
              <a:t> data from </a:t>
            </a:r>
            <a:r>
              <a:rPr lang="sr-Latn-BA" sz="2400" dirty="0" err="1" smtClean="0">
                <a:latin typeface="Times New Roman" panose="02020603050405020304" pitchFamily="18" charset="0"/>
                <a:cs typeface="Times New Roman" panose="02020603050405020304" pitchFamily="18" charset="0"/>
              </a:rPr>
              <a:t>Criminal</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Records</a:t>
            </a:r>
            <a:r>
              <a:rPr lang="sr-Latn-BA" sz="2400" dirty="0" smtClean="0">
                <a:latin typeface="Times New Roman" panose="02020603050405020304" pitchFamily="18" charset="0"/>
                <a:cs typeface="Times New Roman" panose="02020603050405020304" pitchFamily="18" charset="0"/>
              </a:rPr>
              <a:t>, so </a:t>
            </a:r>
            <a:r>
              <a:rPr lang="sr-Latn-BA" sz="2400" dirty="0" err="1" smtClean="0">
                <a:latin typeface="Times New Roman" panose="02020603050405020304" pitchFamily="18" charset="0"/>
                <a:cs typeface="Times New Roman" panose="02020603050405020304" pitchFamily="18" charset="0"/>
              </a:rPr>
              <a:t>they</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can</a:t>
            </a:r>
            <a:r>
              <a:rPr lang="sr-Latn-BA" sz="2400" dirty="0" smtClean="0">
                <a:latin typeface="Times New Roman" panose="02020603050405020304" pitchFamily="18" charset="0"/>
                <a:cs typeface="Times New Roman" panose="02020603050405020304" pitchFamily="18" charset="0"/>
              </a:rPr>
              <a:t> be put in personal </a:t>
            </a:r>
            <a:r>
              <a:rPr lang="sr-Latn-BA" sz="2400" dirty="0" err="1" smtClean="0">
                <a:latin typeface="Times New Roman" panose="02020603050405020304" pitchFamily="18" charset="0"/>
                <a:cs typeface="Times New Roman" panose="02020603050405020304" pitchFamily="18" charset="0"/>
              </a:rPr>
              <a:t>records</a:t>
            </a:r>
            <a:r>
              <a:rPr lang="sr-Latn-BA" sz="24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bs-Latn-BA"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bs-Latn-BA" sz="2400" dirty="0"/>
          </a:p>
        </p:txBody>
      </p:sp>
    </p:spTree>
    <p:extLst>
      <p:ext uri="{BB962C8B-B14F-4D97-AF65-F5344CB8AC3E}">
        <p14:creationId xmlns:p14="http://schemas.microsoft.com/office/powerpoint/2010/main" val="1667905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a:buFont typeface="Wingdings" panose="05000000000000000000" pitchFamily="2" charset="2"/>
              <a:buChar char="Ø"/>
            </a:pPr>
            <a:endParaRPr lang="hr-HR" sz="2000" dirty="0" smtClean="0"/>
          </a:p>
          <a:p>
            <a:pPr marL="0" indent="0" algn="ctr">
              <a:buNone/>
            </a:pPr>
            <a:r>
              <a:rPr lang="sr-Latn-BA" sz="2400" b="1" dirty="0" smtClean="0">
                <a:latin typeface="Times New Roman" panose="02020603050405020304" pitchFamily="18" charset="0"/>
                <a:cs typeface="Times New Roman" panose="02020603050405020304" pitchFamily="18" charset="0"/>
              </a:rPr>
              <a:t>Physical ability </a:t>
            </a:r>
            <a:r>
              <a:rPr lang="sr-Latn-BA" sz="2400" b="1" dirty="0" smtClean="0">
                <a:latin typeface="Times New Roman" panose="02020603050405020304" pitchFamily="18" charset="0"/>
                <a:cs typeface="Times New Roman" panose="02020603050405020304" pitchFamily="18" charset="0"/>
              </a:rPr>
              <a:t>data processing</a:t>
            </a:r>
          </a:p>
          <a:p>
            <a:pPr marL="0" indent="0" algn="ctr">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smtClean="0">
                <a:latin typeface="Times New Roman" panose="02020603050405020304" pitchFamily="18" charset="0"/>
                <a:cs typeface="Times New Roman" panose="02020603050405020304" pitchFamily="18" charset="0"/>
              </a:rPr>
              <a:t>Physical </a:t>
            </a:r>
            <a:r>
              <a:rPr lang="sr-Latn-BA" sz="2400" dirty="0" smtClean="0">
                <a:latin typeface="Times New Roman" panose="02020603050405020304" pitchFamily="18" charset="0"/>
                <a:cs typeface="Times New Roman" panose="02020603050405020304" pitchFamily="18" charset="0"/>
              </a:rPr>
              <a:t>ability</a:t>
            </a:r>
            <a:r>
              <a:rPr lang="sr-Latn-BA" sz="2400" dirty="0">
                <a:latin typeface="Times New Roman" panose="02020603050405020304" pitchFamily="18" charset="0"/>
                <a:cs typeface="Times New Roman" panose="02020603050405020304" pitchFamily="18" charset="0"/>
              </a:rPr>
              <a:t> </a:t>
            </a:r>
            <a:r>
              <a:rPr lang="sr-Latn-BA" sz="2400" dirty="0" smtClean="0">
                <a:latin typeface="Times New Roman" panose="02020603050405020304" pitchFamily="18" charset="0"/>
                <a:cs typeface="Times New Roman" panose="02020603050405020304" pitchFamily="18" charset="0"/>
              </a:rPr>
              <a:t>data processing for all the candidates in application procedure</a:t>
            </a:r>
            <a:r>
              <a:rPr lang="sr-Latn-BA" sz="2400" dirty="0" smtClean="0">
                <a:latin typeface="Times New Roman" panose="02020603050405020304" pitchFamily="18" charset="0"/>
                <a:cs typeface="Times New Roman" panose="02020603050405020304" pitchFamily="18" charset="0"/>
              </a:rPr>
              <a:t>,</a:t>
            </a:r>
          </a:p>
          <a:p>
            <a:pPr marL="0" indent="0" algn="just">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smtClean="0">
                <a:latin typeface="Times New Roman" panose="02020603050405020304" pitchFamily="18" charset="0"/>
                <a:cs typeface="Times New Roman" panose="02020603050405020304" pitchFamily="18" charset="0"/>
              </a:rPr>
              <a:t>Eployees </a:t>
            </a:r>
            <a:r>
              <a:rPr lang="sr-Latn-BA" sz="2400" dirty="0">
                <a:latin typeface="Times New Roman" panose="02020603050405020304" pitchFamily="18" charset="0"/>
                <a:cs typeface="Times New Roman" panose="02020603050405020304" pitchFamily="18" charset="0"/>
              </a:rPr>
              <a:t>h</a:t>
            </a:r>
            <a:r>
              <a:rPr lang="sr-Latn-BA" sz="2400" dirty="0" smtClean="0">
                <a:latin typeface="Times New Roman" panose="02020603050405020304" pitchFamily="18" charset="0"/>
                <a:cs typeface="Times New Roman" panose="02020603050405020304" pitchFamily="18" charset="0"/>
              </a:rPr>
              <a:t>ealth condition data processing in the process of </a:t>
            </a:r>
            <a:r>
              <a:rPr lang="sr-Latn-BA" sz="2400" dirty="0" smtClean="0">
                <a:latin typeface="Times New Roman" panose="02020603050405020304" pitchFamily="18" charset="0"/>
                <a:cs typeface="Times New Roman" panose="02020603050405020304" pitchFamily="18" charset="0"/>
              </a:rPr>
              <a:t>physical </a:t>
            </a:r>
            <a:r>
              <a:rPr lang="sr-Latn-BA" sz="2400" dirty="0" smtClean="0">
                <a:latin typeface="Times New Roman" panose="02020603050405020304" pitchFamily="18" charset="0"/>
                <a:cs typeface="Times New Roman" panose="02020603050405020304" pitchFamily="18" charset="0"/>
              </a:rPr>
              <a:t>ability control for performing of certain tasks. </a:t>
            </a:r>
          </a:p>
        </p:txBody>
      </p:sp>
    </p:spTree>
    <p:extLst>
      <p:ext uri="{BB962C8B-B14F-4D97-AF65-F5344CB8AC3E}">
        <p14:creationId xmlns:p14="http://schemas.microsoft.com/office/powerpoint/2010/main" val="2646161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lgn="ctr">
              <a:buNone/>
            </a:pPr>
            <a:endParaRPr lang="sr-Latn-BA" sz="2400" dirty="0" smtClean="0">
              <a:latin typeface="Times New Roman" panose="02020603050405020304" pitchFamily="18" charset="0"/>
              <a:cs typeface="Times New Roman" panose="02020603050405020304" pitchFamily="18" charset="0"/>
            </a:endParaRPr>
          </a:p>
          <a:p>
            <a:pPr marL="0" indent="0" algn="ctr">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smtClean="0">
                <a:latin typeface="Times New Roman" panose="02020603050405020304" pitchFamily="18" charset="0"/>
                <a:cs typeface="Times New Roman" panose="02020603050405020304" pitchFamily="18" charset="0"/>
              </a:rPr>
              <a:t>Fingerprint biometric data processing of employees for the purpose of control of presence at work</a:t>
            </a:r>
            <a:r>
              <a:rPr lang="sr-Latn-BA" sz="2400" dirty="0" smtClean="0">
                <a:latin typeface="Times New Roman" panose="02020603050405020304" pitchFamily="18" charset="0"/>
                <a:cs typeface="Times New Roman" panose="02020603050405020304" pitchFamily="18" charset="0"/>
              </a:rPr>
              <a:t>,</a:t>
            </a:r>
          </a:p>
          <a:p>
            <a:pPr marL="0" indent="0" algn="just">
              <a:buNone/>
            </a:pPr>
            <a:endParaRPr lang="sr-Latn-BA"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sr-Latn-BA" sz="2400" dirty="0" err="1" smtClean="0">
                <a:latin typeface="Times New Roman" panose="02020603050405020304" pitchFamily="18" charset="0"/>
                <a:cs typeface="Times New Roman" panose="02020603050405020304" pitchFamily="18" charset="0"/>
              </a:rPr>
              <a:t>Voice</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biometric</a:t>
            </a:r>
            <a:r>
              <a:rPr lang="sr-Latn-BA" sz="2400" dirty="0" smtClean="0">
                <a:latin typeface="Times New Roman" panose="02020603050405020304" pitchFamily="18" charset="0"/>
                <a:cs typeface="Times New Roman" panose="02020603050405020304" pitchFamily="18" charset="0"/>
              </a:rPr>
              <a:t> data </a:t>
            </a:r>
            <a:r>
              <a:rPr lang="sr-Latn-BA" sz="2400" dirty="0" err="1" smtClean="0">
                <a:latin typeface="Times New Roman" panose="02020603050405020304" pitchFamily="18" charset="0"/>
                <a:cs typeface="Times New Roman" panose="02020603050405020304" pitchFamily="18" charset="0"/>
              </a:rPr>
              <a:t>processing</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of</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employees</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and</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visitors</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for</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the</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purpose</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of</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protection</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of</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property</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and</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persons</a:t>
            </a:r>
            <a:r>
              <a:rPr lang="sr-Latn-BA" sz="2400" dirty="0" smtClean="0">
                <a:latin typeface="Times New Roman" panose="02020603050405020304" pitchFamily="18" charset="0"/>
                <a:cs typeface="Times New Roman" panose="02020603050405020304" pitchFamily="18" charset="0"/>
              </a:rPr>
              <a:t> in </a:t>
            </a:r>
            <a:r>
              <a:rPr lang="sr-Latn-BA" sz="2400" dirty="0" err="1" smtClean="0">
                <a:latin typeface="Times New Roman" panose="02020603050405020304" pitchFamily="18" charset="0"/>
                <a:cs typeface="Times New Roman" panose="02020603050405020304" pitchFamily="18" charset="0"/>
              </a:rPr>
              <a:t>office</a:t>
            </a:r>
            <a:r>
              <a:rPr lang="sr-Latn-BA" sz="2400" dirty="0" smtClean="0">
                <a:latin typeface="Times New Roman" panose="02020603050405020304" pitchFamily="18" charset="0"/>
                <a:cs typeface="Times New Roman" panose="02020603050405020304" pitchFamily="18" charset="0"/>
              </a:rPr>
              <a:t> </a:t>
            </a:r>
            <a:r>
              <a:rPr lang="sr-Latn-BA" sz="2400" dirty="0" err="1" smtClean="0">
                <a:latin typeface="Times New Roman" panose="02020603050405020304" pitchFamily="18" charset="0"/>
                <a:cs typeface="Times New Roman" panose="02020603050405020304" pitchFamily="18" charset="0"/>
              </a:rPr>
              <a:t>buildings</a:t>
            </a:r>
            <a:r>
              <a:rPr lang="sr-Latn-BA" sz="2400" dirty="0" smtClean="0">
                <a:latin typeface="Times New Roman" panose="02020603050405020304" pitchFamily="18" charset="0"/>
                <a:cs typeface="Times New Roman" panose="02020603050405020304" pitchFamily="18" charset="0"/>
              </a:rPr>
              <a:t> - </a:t>
            </a:r>
            <a:r>
              <a:rPr lang="sr-Latn-BA" sz="2400" dirty="0" err="1" smtClean="0">
                <a:latin typeface="Times New Roman" panose="02020603050405020304" pitchFamily="18" charset="0"/>
                <a:cs typeface="Times New Roman" panose="02020603050405020304" pitchFamily="18" charset="0"/>
              </a:rPr>
              <a:t>pharmacies</a:t>
            </a:r>
            <a:r>
              <a:rPr lang="sr-Latn-BA" sz="2400" dirty="0" smtClean="0">
                <a:latin typeface="Times New Roman" panose="02020603050405020304" pitchFamily="18" charset="0"/>
                <a:cs typeface="Times New Roman" panose="02020603050405020304" pitchFamily="18" charset="0"/>
              </a:rPr>
              <a:t> .</a:t>
            </a:r>
            <a:endParaRPr lang="bs-Latn-BA"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436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628800"/>
            <a:ext cx="8229600" cy="45259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marL="0" indent="0" algn="just">
              <a:buNone/>
            </a:pPr>
            <a:r>
              <a:rPr lang="hr-HR" sz="2800" dirty="0" smtClean="0">
                <a:latin typeface="Times New Roman" panose="02020603050405020304" pitchFamily="18" charset="0"/>
                <a:cs typeface="Times New Roman" panose="02020603050405020304" pitchFamily="18" charset="0"/>
              </a:rPr>
              <a:t>Procedure </a:t>
            </a:r>
            <a:r>
              <a:rPr lang="hr-HR" sz="2800" dirty="0" err="1" smtClean="0">
                <a:latin typeface="Times New Roman" panose="02020603050405020304" pitchFamily="18" charset="0"/>
                <a:cs typeface="Times New Roman" panose="02020603050405020304" pitchFamily="18" charset="0"/>
              </a:rPr>
              <a:t>of</a:t>
            </a:r>
            <a:r>
              <a:rPr lang="hr-HR" sz="2800" dirty="0" smtClean="0">
                <a:latin typeface="Times New Roman" panose="02020603050405020304" pitchFamily="18" charset="0"/>
                <a:cs typeface="Times New Roman" panose="02020603050405020304" pitchFamily="18" charset="0"/>
              </a:rPr>
              <a:t> </a:t>
            </a:r>
            <a:r>
              <a:rPr lang="hr-HR" sz="2800" dirty="0" err="1" smtClean="0">
                <a:latin typeface="Times New Roman" panose="02020603050405020304" pitchFamily="18" charset="0"/>
                <a:cs typeface="Times New Roman" panose="02020603050405020304" pitchFamily="18" charset="0"/>
              </a:rPr>
              <a:t>Agency</a:t>
            </a:r>
            <a:endParaRPr lang="hr-HR" sz="2800" dirty="0" smtClean="0">
              <a:latin typeface="Times New Roman" panose="02020603050405020304" pitchFamily="18" charset="0"/>
              <a:cs typeface="Times New Roman" panose="02020603050405020304" pitchFamily="18" charset="0"/>
            </a:endParaRPr>
          </a:p>
          <a:p>
            <a:pPr marL="0" indent="0" algn="just">
              <a:buNone/>
            </a:pPr>
            <a:r>
              <a:rPr lang="hr-HR" sz="2800" dirty="0" smtClean="0">
                <a:latin typeface="Times New Roman" panose="02020603050405020304" pitchFamily="18" charset="0"/>
                <a:cs typeface="Times New Roman" panose="02020603050405020304" pitchFamily="18" charset="0"/>
              </a:rPr>
              <a:t> </a:t>
            </a:r>
            <a:r>
              <a:rPr lang="hr-HR" sz="2400" u="sng" dirty="0" err="1" smtClean="0">
                <a:latin typeface="Times New Roman" panose="02020603050405020304" pitchFamily="18" charset="0"/>
                <a:cs typeface="Times New Roman" panose="02020603050405020304" pitchFamily="18" charset="0"/>
              </a:rPr>
              <a:t>Law</a:t>
            </a:r>
            <a:r>
              <a:rPr lang="hr-HR" sz="2400" u="sng" dirty="0" smtClean="0">
                <a:latin typeface="Times New Roman" panose="02020603050405020304" pitchFamily="18" charset="0"/>
                <a:cs typeface="Times New Roman" panose="02020603050405020304" pitchFamily="18" charset="0"/>
              </a:rPr>
              <a:t> on personal data </a:t>
            </a:r>
            <a:r>
              <a:rPr lang="hr-HR" sz="2400" u="sng" dirty="0" err="1" smtClean="0">
                <a:latin typeface="Times New Roman" panose="02020603050405020304" pitchFamily="18" charset="0"/>
                <a:cs typeface="Times New Roman" panose="02020603050405020304" pitchFamily="18" charset="0"/>
              </a:rPr>
              <a:t>protection</a:t>
            </a:r>
            <a:r>
              <a:rPr lang="hr-HR" sz="2400" u="sng" dirty="0" smtClean="0">
                <a:latin typeface="Times New Roman" panose="02020603050405020304" pitchFamily="18" charset="0"/>
                <a:cs typeface="Times New Roman" panose="02020603050405020304" pitchFamily="18" charset="0"/>
              </a:rPr>
              <a:t> - </a:t>
            </a:r>
            <a:r>
              <a:rPr lang="hr-HR" sz="2400" u="sng" dirty="0" err="1" smtClean="0">
                <a:latin typeface="Times New Roman" panose="02020603050405020304" pitchFamily="18" charset="0"/>
                <a:cs typeface="Times New Roman" panose="02020603050405020304" pitchFamily="18" charset="0"/>
              </a:rPr>
              <a:t>principles</a:t>
            </a:r>
            <a:endParaRPr lang="hr-HR" sz="2400" u="sng"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Fairness</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and</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legality</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principle</a:t>
            </a:r>
            <a:r>
              <a:rPr lang="hr-HR" sz="24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Scope</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and</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extent</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principle</a:t>
            </a:r>
            <a:r>
              <a:rPr lang="hr-HR" sz="2400"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endParaRPr lang="hr-HR" sz="2400" dirty="0" smtClean="0">
              <a:latin typeface="Times New Roman" panose="02020603050405020304" pitchFamily="18" charset="0"/>
              <a:cs typeface="Times New Roman" panose="02020603050405020304" pitchFamily="18" charset="0"/>
            </a:endParaRPr>
          </a:p>
          <a:p>
            <a:pPr marL="0" indent="0" algn="just">
              <a:buNone/>
            </a:pPr>
            <a:r>
              <a:rPr lang="hr-HR" sz="2400" u="sng" dirty="0" err="1" smtClean="0">
                <a:latin typeface="Times New Roman" panose="02020603050405020304" pitchFamily="18" charset="0"/>
                <a:cs typeface="Times New Roman" panose="02020603050405020304" pitchFamily="18" charset="0"/>
              </a:rPr>
              <a:t>Law</a:t>
            </a:r>
            <a:r>
              <a:rPr lang="hr-HR" sz="2400" u="sng" dirty="0" smtClean="0">
                <a:latin typeface="Times New Roman" panose="02020603050405020304" pitchFamily="18" charset="0"/>
                <a:cs typeface="Times New Roman" panose="02020603050405020304" pitchFamily="18" charset="0"/>
              </a:rPr>
              <a:t> on personal data </a:t>
            </a:r>
            <a:r>
              <a:rPr lang="hr-HR" sz="2400" u="sng" dirty="0" err="1" smtClean="0">
                <a:latin typeface="Times New Roman" panose="02020603050405020304" pitchFamily="18" charset="0"/>
                <a:cs typeface="Times New Roman" panose="02020603050405020304" pitchFamily="18" charset="0"/>
              </a:rPr>
              <a:t>protection</a:t>
            </a:r>
            <a:r>
              <a:rPr lang="hr-HR" sz="2400" u="sng" dirty="0" smtClean="0">
                <a:latin typeface="Times New Roman" panose="02020603050405020304" pitchFamily="18" charset="0"/>
                <a:cs typeface="Times New Roman" panose="02020603050405020304" pitchFamily="18" charset="0"/>
              </a:rPr>
              <a:t> – </a:t>
            </a:r>
            <a:r>
              <a:rPr lang="hr-HR" sz="2400" u="sng" dirty="0" err="1" smtClean="0">
                <a:latin typeface="Times New Roman" panose="02020603050405020304" pitchFamily="18" charset="0"/>
                <a:cs typeface="Times New Roman" panose="02020603050405020304" pitchFamily="18" charset="0"/>
              </a:rPr>
              <a:t>special</a:t>
            </a:r>
            <a:r>
              <a:rPr lang="hr-HR" sz="2400" u="sng" dirty="0" smtClean="0">
                <a:latin typeface="Times New Roman" panose="02020603050405020304" pitchFamily="18" charset="0"/>
                <a:cs typeface="Times New Roman" panose="02020603050405020304" pitchFamily="18" charset="0"/>
              </a:rPr>
              <a:t> </a:t>
            </a:r>
            <a:r>
              <a:rPr lang="hr-HR" sz="2400" u="sng" dirty="0" err="1" smtClean="0">
                <a:latin typeface="Times New Roman" panose="02020603050405020304" pitchFamily="18" charset="0"/>
                <a:cs typeface="Times New Roman" panose="02020603050405020304" pitchFamily="18" charset="0"/>
              </a:rPr>
              <a:t>category</a:t>
            </a:r>
            <a:endParaRPr lang="hr-HR"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Special</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categories</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personal data are data </a:t>
            </a:r>
            <a:r>
              <a:rPr lang="hr-HR" sz="2400" dirty="0" err="1" smtClean="0">
                <a:latin typeface="Times New Roman" panose="02020603050405020304" pitchFamily="18" charset="0"/>
                <a:cs typeface="Times New Roman" panose="02020603050405020304" pitchFamily="18" charset="0"/>
              </a:rPr>
              <a:t>that</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reveal</a:t>
            </a:r>
            <a:r>
              <a:rPr lang="hr-HR" sz="2400" dirty="0" smtClean="0">
                <a:latin typeface="Times New Roman" panose="02020603050405020304" pitchFamily="18" charset="0"/>
                <a:cs typeface="Times New Roman" panose="02020603050405020304" pitchFamily="18" charset="0"/>
              </a:rPr>
              <a:t>:</a:t>
            </a:r>
          </a:p>
          <a:p>
            <a:pPr marL="0" indent="0" algn="just">
              <a:buNone/>
            </a:pPr>
            <a:r>
              <a:rPr lang="hr-HR" sz="2400" dirty="0">
                <a:latin typeface="Times New Roman" panose="02020603050405020304" pitchFamily="18" charset="0"/>
                <a:cs typeface="Times New Roman" panose="02020603050405020304" pitchFamily="18" charset="0"/>
              </a:rPr>
              <a:t> </a:t>
            </a:r>
            <a:r>
              <a:rPr lang="hr-HR" sz="2400" dirty="0" smtClean="0">
                <a:latin typeface="Times New Roman" panose="02020603050405020304" pitchFamily="18" charset="0"/>
                <a:cs typeface="Times New Roman" panose="02020603050405020304" pitchFamily="18" charset="0"/>
              </a:rPr>
              <a:t>   - </a:t>
            </a:r>
            <a:r>
              <a:rPr lang="hr-HR" sz="2000" dirty="0" smtClean="0">
                <a:latin typeface="Times New Roman" panose="02020603050405020304" pitchFamily="18" charset="0"/>
                <a:cs typeface="Times New Roman" panose="02020603050405020304" pitchFamily="18" charset="0"/>
              </a:rPr>
              <a:t>Health </a:t>
            </a:r>
            <a:r>
              <a:rPr lang="hr-HR" sz="2000" dirty="0" err="1" smtClean="0">
                <a:latin typeface="Times New Roman" panose="02020603050405020304" pitchFamily="18" charset="0"/>
                <a:cs typeface="Times New Roman" panose="02020603050405020304" pitchFamily="18" charset="0"/>
              </a:rPr>
              <a:t>condition</a:t>
            </a:r>
            <a:r>
              <a:rPr lang="hr-HR" sz="2000" dirty="0" smtClean="0">
                <a:latin typeface="Times New Roman" panose="02020603050405020304" pitchFamily="18" charset="0"/>
                <a:cs typeface="Times New Roman" panose="02020603050405020304" pitchFamily="18" charset="0"/>
              </a:rPr>
              <a:t>,</a:t>
            </a:r>
          </a:p>
          <a:p>
            <a:pPr marL="0" indent="0" algn="just">
              <a:buNone/>
            </a:pPr>
            <a:r>
              <a:rPr lang="hr-HR" sz="2000" dirty="0">
                <a:latin typeface="Times New Roman" panose="02020603050405020304" pitchFamily="18" charset="0"/>
                <a:cs typeface="Times New Roman" panose="02020603050405020304" pitchFamily="18" charset="0"/>
              </a:rPr>
              <a:t> </a:t>
            </a:r>
            <a:r>
              <a:rPr lang="hr-HR" sz="2000" dirty="0" smtClean="0">
                <a:latin typeface="Times New Roman" panose="02020603050405020304" pitchFamily="18" charset="0"/>
                <a:cs typeface="Times New Roman" panose="02020603050405020304" pitchFamily="18" charset="0"/>
              </a:rPr>
              <a:t>    - </a:t>
            </a:r>
            <a:r>
              <a:rPr lang="hr-HR" sz="2000" dirty="0" err="1" smtClean="0">
                <a:latin typeface="Times New Roman" panose="02020603050405020304" pitchFamily="18" charset="0"/>
                <a:cs typeface="Times New Roman" panose="02020603050405020304" pitchFamily="18" charset="0"/>
              </a:rPr>
              <a:t>Criminal</a:t>
            </a:r>
            <a:r>
              <a:rPr lang="hr-HR" sz="2000" dirty="0" smtClean="0">
                <a:latin typeface="Times New Roman" panose="02020603050405020304" pitchFamily="18" charset="0"/>
                <a:cs typeface="Times New Roman" panose="02020603050405020304" pitchFamily="18" charset="0"/>
              </a:rPr>
              <a:t> </a:t>
            </a:r>
            <a:r>
              <a:rPr lang="hr-HR" sz="2000" dirty="0" err="1" smtClean="0">
                <a:latin typeface="Times New Roman" panose="02020603050405020304" pitchFamily="18" charset="0"/>
                <a:cs typeface="Times New Roman" panose="02020603050405020304" pitchFamily="18" charset="0"/>
              </a:rPr>
              <a:t>convictions</a:t>
            </a:r>
            <a:r>
              <a:rPr lang="hr-HR" sz="2000" dirty="0" smtClean="0">
                <a:latin typeface="Times New Roman" panose="02020603050405020304" pitchFamily="18" charset="0"/>
                <a:cs typeface="Times New Roman" panose="02020603050405020304" pitchFamily="18" charset="0"/>
              </a:rPr>
              <a:t>,</a:t>
            </a:r>
          </a:p>
          <a:p>
            <a:pPr marL="0" indent="0" algn="just">
              <a:buNone/>
            </a:pPr>
            <a:r>
              <a:rPr lang="hr-HR" sz="2000" dirty="0">
                <a:latin typeface="Times New Roman" panose="02020603050405020304" pitchFamily="18" charset="0"/>
                <a:cs typeface="Times New Roman" panose="02020603050405020304" pitchFamily="18" charset="0"/>
              </a:rPr>
              <a:t> </a:t>
            </a:r>
            <a:r>
              <a:rPr lang="hr-HR" sz="2000" dirty="0" smtClean="0">
                <a:latin typeface="Times New Roman" panose="02020603050405020304" pitchFamily="18" charset="0"/>
                <a:cs typeface="Times New Roman" panose="02020603050405020304" pitchFamily="18" charset="0"/>
              </a:rPr>
              <a:t>    - </a:t>
            </a:r>
            <a:r>
              <a:rPr lang="hr-HR" sz="2000" dirty="0" err="1" smtClean="0">
                <a:latin typeface="Times New Roman" panose="02020603050405020304" pitchFamily="18" charset="0"/>
                <a:cs typeface="Times New Roman" panose="02020603050405020304" pitchFamily="18" charset="0"/>
              </a:rPr>
              <a:t>Biometric</a:t>
            </a:r>
            <a:r>
              <a:rPr lang="hr-HR" sz="2000" dirty="0" smtClean="0">
                <a:latin typeface="Times New Roman" panose="02020603050405020304" pitchFamily="18" charset="0"/>
                <a:cs typeface="Times New Roman" panose="02020603050405020304" pitchFamily="18" charset="0"/>
              </a:rPr>
              <a:t> data.</a:t>
            </a:r>
          </a:p>
          <a:p>
            <a:pPr marL="0" indent="0" algn="just">
              <a:buNone/>
            </a:pPr>
            <a:endParaRPr lang="hr-HR" sz="2000" dirty="0">
              <a:latin typeface="Times New Roman" panose="02020603050405020304" pitchFamily="18" charset="0"/>
              <a:cs typeface="Times New Roman" panose="02020603050405020304" pitchFamily="18" charset="0"/>
            </a:endParaRPr>
          </a:p>
          <a:p>
            <a:pPr marL="0" indent="0" algn="just">
              <a:buNone/>
            </a:pPr>
            <a:endParaRPr lang="hr-H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3161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628800"/>
            <a:ext cx="8229600" cy="452596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a:lstStyle/>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Prohibition</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personal data processing </a:t>
            </a:r>
            <a:r>
              <a:rPr lang="hr-HR" sz="2400" dirty="0" err="1" smtClean="0">
                <a:latin typeface="Times New Roman" panose="02020603050405020304" pitchFamily="18" charset="0"/>
                <a:cs typeface="Times New Roman" panose="02020603050405020304" pitchFamily="18" charset="0"/>
              </a:rPr>
              <a:t>and</a:t>
            </a:r>
            <a:r>
              <a:rPr lang="hr-HR" sz="2400" dirty="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adoption</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other</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measures</a:t>
            </a:r>
            <a:r>
              <a:rPr lang="hr-HR" sz="2400" dirty="0" smtClean="0">
                <a:latin typeface="Times New Roman" panose="02020603050405020304" pitchFamily="18" charset="0"/>
                <a:cs typeface="Times New Roman" panose="02020603050405020304" pitchFamily="18" charset="0"/>
              </a:rPr>
              <a:t>, </a:t>
            </a:r>
            <a:endParaRPr lang="hr-HR" sz="2400" dirty="0" smtClean="0">
              <a:latin typeface="Times New Roman" panose="02020603050405020304" pitchFamily="18" charset="0"/>
              <a:cs typeface="Times New Roman" panose="02020603050405020304" pitchFamily="18" charset="0"/>
            </a:endParaRPr>
          </a:p>
          <a:p>
            <a:pPr marL="0" indent="0" algn="just">
              <a:buNone/>
            </a:pPr>
            <a:endParaRPr lang="hr-HR"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Penalty</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provisions</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stipulated</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by</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Law</a:t>
            </a:r>
            <a:r>
              <a:rPr lang="hr-HR" sz="2400" dirty="0" smtClean="0">
                <a:latin typeface="Times New Roman" panose="02020603050405020304" pitchFamily="18" charset="0"/>
                <a:cs typeface="Times New Roman" panose="02020603050405020304" pitchFamily="18" charset="0"/>
              </a:rPr>
              <a:t> on Personal Data </a:t>
            </a:r>
            <a:r>
              <a:rPr lang="hr-HR" sz="2400" dirty="0">
                <a:latin typeface="Times New Roman" panose="02020603050405020304" pitchFamily="18" charset="0"/>
                <a:cs typeface="Times New Roman" panose="02020603050405020304" pitchFamily="18" charset="0"/>
              </a:rPr>
              <a:t>P</a:t>
            </a:r>
            <a:r>
              <a:rPr lang="hr-HR" sz="2400" dirty="0" smtClean="0">
                <a:latin typeface="Times New Roman" panose="02020603050405020304" pitchFamily="18" charset="0"/>
                <a:cs typeface="Times New Roman" panose="02020603050405020304" pitchFamily="18" charset="0"/>
              </a:rPr>
              <a:t>rotection</a:t>
            </a:r>
            <a:r>
              <a:rPr lang="hr-HR" sz="2400" dirty="0" smtClean="0">
                <a:latin typeface="Times New Roman" panose="02020603050405020304" pitchFamily="18" charset="0"/>
                <a:cs typeface="Times New Roman" panose="02020603050405020304" pitchFamily="18" charset="0"/>
              </a:rPr>
              <a:t>,</a:t>
            </a:r>
          </a:p>
          <a:p>
            <a:pPr marL="0" indent="0" algn="just">
              <a:buNone/>
            </a:pPr>
            <a:endParaRPr lang="hr-HR" sz="24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hr-HR" sz="2400" dirty="0" err="1" smtClean="0">
                <a:latin typeface="Times New Roman" panose="02020603050405020304" pitchFamily="18" charset="0"/>
                <a:cs typeface="Times New Roman" panose="02020603050405020304" pitchFamily="18" charset="0"/>
              </a:rPr>
              <a:t>Misdemeanor</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warrants</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from</a:t>
            </a:r>
            <a:r>
              <a:rPr lang="hr-HR" sz="2400" dirty="0" smtClean="0">
                <a:latin typeface="Times New Roman" panose="02020603050405020304" pitchFamily="18" charset="0"/>
                <a:cs typeface="Times New Roman" panose="02020603050405020304" pitchFamily="18" charset="0"/>
              </a:rPr>
              <a:t> 500 to 1000 BAM (250 to 500 EUR) are </a:t>
            </a:r>
            <a:r>
              <a:rPr lang="hr-HR" sz="2400" dirty="0" err="1" smtClean="0">
                <a:latin typeface="Times New Roman" panose="02020603050405020304" pitchFamily="18" charset="0"/>
                <a:cs typeface="Times New Roman" panose="02020603050405020304" pitchFamily="18" charset="0"/>
              </a:rPr>
              <a:t>issued</a:t>
            </a:r>
            <a:r>
              <a:rPr lang="hr-HR" sz="2400" dirty="0">
                <a:latin typeface="Times New Roman" panose="02020603050405020304" pitchFamily="18" charset="0"/>
                <a:cs typeface="Times New Roman" panose="02020603050405020304" pitchFamily="18" charset="0"/>
              </a:rPr>
              <a:t> </a:t>
            </a:r>
            <a:r>
              <a:rPr lang="hr-HR" sz="2400" dirty="0" smtClean="0">
                <a:latin typeface="Times New Roman" panose="02020603050405020304" pitchFamily="18" charset="0"/>
                <a:cs typeface="Times New Roman" panose="02020603050405020304" pitchFamily="18" charset="0"/>
              </a:rPr>
              <a:t>to </a:t>
            </a:r>
            <a:r>
              <a:rPr lang="hr-HR" sz="2400" dirty="0" err="1" smtClean="0">
                <a:latin typeface="Times New Roman" panose="02020603050405020304" pitchFamily="18" charset="0"/>
                <a:cs typeface="Times New Roman" panose="02020603050405020304" pitchFamily="18" charset="0"/>
              </a:rPr>
              <a:t>responsible</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persons</a:t>
            </a:r>
            <a:r>
              <a:rPr lang="hr-HR" sz="2400" dirty="0" smtClean="0">
                <a:latin typeface="Times New Roman" panose="02020603050405020304" pitchFamily="18" charset="0"/>
                <a:cs typeface="Times New Roman" panose="02020603050405020304" pitchFamily="18" charset="0"/>
              </a:rPr>
              <a:t> for personal data processing </a:t>
            </a:r>
            <a:r>
              <a:rPr lang="hr-HR" sz="2400" dirty="0" err="1" smtClean="0">
                <a:latin typeface="Times New Roman" panose="02020603050405020304" pitchFamily="18" charset="0"/>
                <a:cs typeface="Times New Roman" panose="02020603050405020304" pitchFamily="18" charset="0"/>
              </a:rPr>
              <a:t>opposite</a:t>
            </a:r>
            <a:r>
              <a:rPr lang="hr-HR" sz="2400" dirty="0" smtClean="0">
                <a:latin typeface="Times New Roman" panose="02020603050405020304" pitchFamily="18" charset="0"/>
                <a:cs typeface="Times New Roman" panose="02020603050405020304" pitchFamily="18" charset="0"/>
              </a:rPr>
              <a:t> to </a:t>
            </a:r>
            <a:r>
              <a:rPr lang="hr-HR" sz="2400" dirty="0" err="1" smtClean="0">
                <a:latin typeface="Times New Roman" panose="02020603050405020304" pitchFamily="18" charset="0"/>
                <a:cs typeface="Times New Roman" panose="02020603050405020304" pitchFamily="18" charset="0"/>
              </a:rPr>
              <a:t>the</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principles</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legal</a:t>
            </a:r>
            <a:r>
              <a:rPr lang="hr-HR" sz="2400" dirty="0" smtClean="0">
                <a:latin typeface="Times New Roman" panose="02020603050405020304" pitchFamily="18" charset="0"/>
                <a:cs typeface="Times New Roman" panose="02020603050405020304" pitchFamily="18" charset="0"/>
              </a:rPr>
              <a:t> personal data processing </a:t>
            </a:r>
            <a:r>
              <a:rPr lang="hr-HR" sz="2400" dirty="0" err="1" smtClean="0">
                <a:latin typeface="Times New Roman" panose="02020603050405020304" pitchFamily="18" charset="0"/>
                <a:cs typeface="Times New Roman" panose="02020603050405020304" pitchFamily="18" charset="0"/>
              </a:rPr>
              <a:t>and</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unlawful</a:t>
            </a:r>
            <a:r>
              <a:rPr lang="hr-HR" sz="2400" dirty="0" smtClean="0">
                <a:latin typeface="Times New Roman" panose="02020603050405020304" pitchFamily="18" charset="0"/>
                <a:cs typeface="Times New Roman" panose="02020603050405020304" pitchFamily="18" charset="0"/>
              </a:rPr>
              <a:t> processing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special</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category</a:t>
            </a:r>
            <a:r>
              <a:rPr lang="hr-HR" sz="2400" dirty="0" smtClean="0">
                <a:latin typeface="Times New Roman" panose="02020603050405020304" pitchFamily="18" charset="0"/>
                <a:cs typeface="Times New Roman" panose="02020603050405020304" pitchFamily="18" charset="0"/>
              </a:rPr>
              <a:t> </a:t>
            </a:r>
            <a:r>
              <a:rPr lang="hr-HR" sz="2400" dirty="0" err="1" smtClean="0">
                <a:latin typeface="Times New Roman" panose="02020603050405020304" pitchFamily="18" charset="0"/>
                <a:cs typeface="Times New Roman" panose="02020603050405020304" pitchFamily="18" charset="0"/>
              </a:rPr>
              <a:t>of</a:t>
            </a:r>
            <a:r>
              <a:rPr lang="hr-HR" sz="2400" dirty="0" smtClean="0">
                <a:latin typeface="Times New Roman" panose="02020603050405020304" pitchFamily="18" charset="0"/>
                <a:cs typeface="Times New Roman" panose="02020603050405020304" pitchFamily="18" charset="0"/>
              </a:rPr>
              <a:t> personal data.</a:t>
            </a:r>
          </a:p>
        </p:txBody>
      </p:sp>
    </p:spTree>
    <p:extLst>
      <p:ext uri="{BB962C8B-B14F-4D97-AF65-F5344CB8AC3E}">
        <p14:creationId xmlns:p14="http://schemas.microsoft.com/office/powerpoint/2010/main" val="14351141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gencije za prezentacij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1746</TotalTime>
  <Words>437</Words>
  <Application>Microsoft Office PowerPoint</Application>
  <PresentationFormat>On-screen Show (4:3)</PresentationFormat>
  <Paragraphs>89</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Wingdings</vt:lpstr>
      <vt:lpstr>Wingdings 3</vt:lpstr>
      <vt:lpstr>Template Agencije za prezentacije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svjetlana</dc:creator>
  <cp:lastModifiedBy>Una Kurtić</cp:lastModifiedBy>
  <cp:revision>142</cp:revision>
  <cp:lastPrinted>2016-05-09T13:36:53Z</cp:lastPrinted>
  <dcterms:created xsi:type="dcterms:W3CDTF">2012-01-05T13:25:50Z</dcterms:created>
  <dcterms:modified xsi:type="dcterms:W3CDTF">2016-05-10T11:07:24Z</dcterms:modified>
</cp:coreProperties>
</file>